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3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93AEA1-3B33-4231-AAD3-97FFFD9E2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E2B6661-A3BC-4691-80FC-145540CFC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D1C1B0-F446-4A50-8821-0DD50884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DF6A0F-9434-41D3-B6B3-965D01B1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4C0F5F-A764-4715-AAD8-FD16A63B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694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BF1C3E-6A64-4272-8CA1-8E5CB8D0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549EDD7-F01F-497A-81E4-0981B7233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E81B203-5D7A-4564-BB46-5DD220E1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0E0E23-0389-44F1-98A2-F897F8F13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525E99-927B-45FE-8044-E415274B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106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03516D5-3603-4B75-94E5-4221C3B4D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ABF7F38-91DD-4B49-ABF0-367D36835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A7C6E1-B18F-46E5-A6AA-2DB77931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05F8A34-ACD9-410F-BF40-AE06BF24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E3A291-FFE9-4E7D-A9E2-5F894B6E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777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F3B81B-9FED-4B74-B4F1-3CFA6FA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8F5036-17FA-4607-9E5D-83E808E73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F67122-FE59-4C7E-8438-DF26C38A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6399C4-CF7A-4764-8DF9-4CB74A31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D10826-F575-454A-AFA9-AD71B8E6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801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5F2E74-9B92-4AE2-9A90-B3B6CCE6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210C87-8231-4AFE-A9E4-C1F43981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BBFF1B-460F-4B01-AA9C-1FCB5458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EA4CED0-87BC-4957-998C-444B2AB5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457455-4DF0-4337-A735-0C22DA89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828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63221D-C51C-468F-B990-0BCC6677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BEDDC1-AD84-4319-98B0-B96C916B8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71DC76D-472B-457D-B983-1A5C468E8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997932E-7A6C-4D67-B3BF-6EA6A061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48A305-C873-4C11-AEF0-F7B9D7B3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6739322-CDEF-49DC-8726-DB816212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69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62DD2A-6111-46DB-9CE6-B9F35E2A6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019C02-E9AB-41C1-BD0B-436255962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CF26619-F475-49ED-9ECF-EEF5E55AD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89B69F0-3607-426B-86C3-3F015262B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BE84998-F3B4-4D4D-91AB-39D41EFFE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164928A-1DCE-40C1-B850-4AD2D93B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9DE0743-3247-4F8A-8924-AB334D05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043FF8F-6FE2-4150-BFFD-5E64BA94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069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D7437E-3B7B-4384-A723-35F6FF93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42809CA-05AF-40F8-96FE-D2640ADA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4553BB0-F9F3-4854-903D-E141E4606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CD74FC4-A8E6-4599-A92A-986B67BD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946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16F1E34-FA61-455F-A2E5-A6A70361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19A1A8E-3A83-4C4D-B986-DCEDCF0F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DCEC7D8-DAA7-49BB-9022-BA5B5FFC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019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B86D31-345A-4C6C-908F-58D5DD91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D3125E-8233-4417-AD6F-7EA679C54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585DC4A-0BC6-4276-BFF4-94F4C2FFE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761E2AE-E82E-46DA-9A7C-54200E73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5675C00-ED12-4734-97FE-DC0F6197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1536A3E-F556-4CDF-9336-FD02F882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20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61F598-F3A5-402A-923D-BE581EEF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186FE64-DD54-43E5-80B3-674413D98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91AEAB9-008F-4F56-9507-B92AC223E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AFA3882-74EC-4EEE-B8F2-CED962B5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5CC2D12-61DF-44D2-9A58-6A591486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8FFA030-DCFD-4998-A87B-AA2E4B77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49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A3AE53E-B7FA-4705-AAF9-C04B224F1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954F82-F8EC-411A-94C0-61990F7AE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75C1841-0160-477E-B83E-71C1E5D27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D8642-5C98-4FA0-BCC8-EC98FB1BBE5E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25694A4-FA34-473F-9304-3B89CF503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1F6E517-49B1-496A-B3F4-26E971F90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C506-3FC3-42C3-9157-E351173628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18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34688E7-F503-44B4-B123-9F77EF542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7999" y="453006"/>
            <a:ext cx="4645250" cy="3674377"/>
          </a:xfrm>
        </p:spPr>
        <p:txBody>
          <a:bodyPr anchor="b">
            <a:normAutofit fontScale="90000"/>
          </a:bodyPr>
          <a:lstStyle/>
          <a:p>
            <a:pPr algn="l"/>
            <a:r>
              <a:rPr lang="hu-HU" b="1" dirty="0">
                <a:solidFill>
                  <a:schemeClr val="bg1"/>
                </a:solidFill>
              </a:rPr>
              <a:t>„Egyesek öregszenek, mások éretté válnak.”</a:t>
            </a:r>
            <a:br>
              <a:rPr lang="hu-HU" dirty="0"/>
            </a:b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98A7AF3-813E-45DE-AE6B-A63FFDE1D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127383"/>
            <a:ext cx="4645250" cy="1771373"/>
          </a:xfrm>
        </p:spPr>
        <p:txBody>
          <a:bodyPr anchor="t">
            <a:normAutofit/>
          </a:bodyPr>
          <a:lstStyle/>
          <a:p>
            <a:pPr algn="l"/>
            <a:r>
              <a:rPr lang="hu-HU" sz="4000" b="1" dirty="0">
                <a:solidFill>
                  <a:srgbClr val="00B050"/>
                </a:solidFill>
              </a:rPr>
              <a:t>Idei születésnaposunk a 60 éves Battonya</a:t>
            </a:r>
            <a:endParaRPr lang="hu-HU" sz="4000" dirty="0">
              <a:solidFill>
                <a:srgbClr val="00B050"/>
              </a:solidFill>
            </a:endParaRPr>
          </a:p>
          <a:p>
            <a:pPr algn="l"/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E9191FD-0F2B-4229-B46B-79C6DEF79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2" y="860736"/>
            <a:ext cx="4725562" cy="36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CCBAB42-8A56-4EB3-B0AB-0A045F88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280560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anchor="ctr">
            <a:normAutofit fontScale="90000"/>
          </a:bodyPr>
          <a:lstStyle/>
          <a:p>
            <a:pPr algn="ctr"/>
            <a:r>
              <a:rPr lang="hu-HU" sz="2800" b="1" dirty="0">
                <a:solidFill>
                  <a:srgbClr val="FFFFFF"/>
                </a:solidFill>
              </a:rPr>
              <a:t>Néhány tanulmány az említett időszakból: </a:t>
            </a:r>
            <a:br>
              <a:rPr lang="hu-HU" sz="2800" dirty="0">
                <a:solidFill>
                  <a:srgbClr val="FFFFFF"/>
                </a:solidFill>
              </a:rPr>
            </a:br>
            <a:r>
              <a:rPr lang="hu-HU" sz="2800" dirty="0">
                <a:solidFill>
                  <a:srgbClr val="FFFFFF"/>
                </a:solidFill>
              </a:rPr>
              <a:t>Dr. T.Kovács Gábor </a:t>
            </a:r>
            <a:br>
              <a:rPr lang="hu-HU" sz="2800" dirty="0">
                <a:solidFill>
                  <a:srgbClr val="FFFFFF"/>
                </a:solidFill>
              </a:rPr>
            </a:br>
            <a:r>
              <a:rPr lang="hu-HU" sz="2800" dirty="0">
                <a:solidFill>
                  <a:srgbClr val="FFFFFF"/>
                </a:solidFill>
              </a:rPr>
              <a:t>Dr. Kurucz Béla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DBB69E-2BDA-4522-A8AA-EAF9A7350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3617407"/>
            <a:ext cx="2783020" cy="2436259"/>
          </a:xfrm>
        </p:spPr>
        <p:txBody>
          <a:bodyPr>
            <a:normAutofit fontScale="92500"/>
          </a:bodyPr>
          <a:lstStyle/>
          <a:p>
            <a:r>
              <a:rPr lang="hu-HU" sz="2000" b="1" dirty="0"/>
              <a:t>T. Kovács Gábor: ‚</a:t>
            </a:r>
            <a:r>
              <a:rPr lang="hu-HU" sz="2000" b="1" i="1" dirty="0"/>
              <a:t>A Dél-Alföld mezozoikumnál idősebb képződményei</a:t>
            </a:r>
            <a:r>
              <a:rPr lang="hu-HU" sz="2000" b="1" dirty="0"/>
              <a:t>’ Kőolajkutató Vállalat, Szeged - DR. KURUCZ BÉLA Kőolajkutató Vállalat, Orosháza  MÁFI 1984.</a:t>
            </a:r>
            <a:endParaRPr lang="hu-HU" sz="20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9989A5-15FD-4ACE-9791-753E1515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24" y="271305"/>
            <a:ext cx="5325627" cy="63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70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0615A48-1BDB-4FFD-B930-3903590C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hu-HU" sz="2800" b="1" dirty="0"/>
              <a:t>Battonya-szint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47321A-117F-4801-B0C1-14120D675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lnSpcReduction="10000"/>
          </a:bodyPr>
          <a:lstStyle/>
          <a:p>
            <a:r>
              <a:rPr lang="hu-HU" sz="2000" dirty="0"/>
              <a:t>A nagygázsapkás olajtelep tetőtérképe. A telep termeltetése 1959-ben kezdődött és jelenleg is tart.</a:t>
            </a:r>
          </a:p>
          <a:p>
            <a:r>
              <a:rPr lang="hu-HU" sz="2000" dirty="0"/>
              <a:t>Tárolókőzete gránit-kvarcporfír, homokkő-konglomerátum és helyenként homokkő beágyazódásokat tartalmazó mészmárga.</a:t>
            </a:r>
          </a:p>
          <a:p>
            <a:r>
              <a:rPr lang="hu-HU" sz="2000" dirty="0"/>
              <a:t>(Kútkönyvi dokumentáció alapján).</a:t>
            </a:r>
          </a:p>
          <a:p>
            <a:endParaRPr lang="en-US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8C6D0B-DF49-4934-B60C-86998B35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276" y="643467"/>
            <a:ext cx="6009742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70217C3-C79A-4E9C-A84B-D9CFD723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4720" y="643467"/>
            <a:ext cx="6009742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46B551B-38FE-4815-B471-B22344E31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84" y="4687848"/>
            <a:ext cx="1911815" cy="117175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70C7D3F-4673-41FD-9292-15E0C92AD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923" y="804334"/>
            <a:ext cx="1616202" cy="113826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4C7B2E9-8ED4-42F0-B3ED-8AABD325E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11" y="1729176"/>
            <a:ext cx="1592961" cy="12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06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BBC3477D-1A91-46B3-885F-2C9B722C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r="-2" b="-2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7AF097C-05C1-46C2-BFE1-923F32203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" b="-1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Freeform: Shape 21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90B29F4-1B1D-42C5-A484-A04F68F8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hu-HU" sz="2800"/>
              <a:t>Battonya-Felső I-VI szintek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519EF0-BF18-4B2F-8512-603B2D76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3081756"/>
            <a:ext cx="4620544" cy="1775994"/>
          </a:xfrm>
        </p:spPr>
        <p:txBody>
          <a:bodyPr>
            <a:normAutofit/>
          </a:bodyPr>
          <a:lstStyle/>
          <a:p>
            <a:r>
              <a:rPr lang="hu-HU" sz="1500" dirty="0"/>
              <a:t>Az alsó-és felsőpannon határán, valamint a felsőpannonban található homokkőlencsék sorozata. </a:t>
            </a:r>
          </a:p>
          <a:p>
            <a:r>
              <a:rPr lang="hu-HU" sz="1500" dirty="0"/>
              <a:t>A CH-telepeket I-VI. sorszámmal látták el. </a:t>
            </a:r>
          </a:p>
          <a:p>
            <a:r>
              <a:rPr lang="hu-HU" sz="1500" dirty="0"/>
              <a:t>A tárolókőzet finom-és aprószemű laza homokkő.</a:t>
            </a:r>
          </a:p>
          <a:p>
            <a:r>
              <a:rPr lang="hu-HU" sz="1500" dirty="0"/>
              <a:t>(Kútkönyvi dokumentáció alapján). 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69858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3C1067-214D-400E-927B-5AD7A799A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hu-HU" sz="1400" b="1" dirty="0"/>
              <a:t>Az elmondottak alapján látszik, hogy a Battonya mező sem öregedett meg, csupán csak éretté vált! A termelési tapasztalatok  és az új technológiai információ szerző mérések alapján több , további lehetőség körvonalazódik .</a:t>
            </a:r>
            <a:endParaRPr lang="hu-HU" sz="1400" b="1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A38C1B-80FF-4699-BCFE-6C27C14EB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hu-HU" sz="1800" u="sng"/>
              <a:t>3D-s mérések elvégzése</a:t>
            </a:r>
            <a:r>
              <a:rPr lang="hu-HU" sz="1800"/>
              <a:t>, a Battonya-Felső sorozat homokő telepeinek , azok térbeli elterjedésének, rétegtartalmának pontosítására.</a:t>
            </a:r>
          </a:p>
          <a:p>
            <a:r>
              <a:rPr lang="hu-HU" sz="1800"/>
              <a:t>A Battonya-szint gránit-kvarcporfír tárolóterének , szerkezeti viszonyainak megismerése.</a:t>
            </a:r>
          </a:p>
          <a:p>
            <a:r>
              <a:rPr lang="hu-HU" sz="1800"/>
              <a:t>Neutron termikus szelvényezések , a telepek gáztelítettség ellenőrzésére.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31F2901-1F2D-44C5-B09F-3D32A204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562" y="3314998"/>
            <a:ext cx="1478966" cy="1882944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8CA29B7-2F71-407F-B737-C37E7B674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74" y="338269"/>
            <a:ext cx="3028386" cy="2271289"/>
          </a:xfrm>
          <a:prstGeom prst="rect">
            <a:avLst/>
          </a:prstGeom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81DCA85-73DC-4431-88F8-0EBA79181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45" y="2945257"/>
            <a:ext cx="1414791" cy="36974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528A6D1-CA15-4015-A767-2AAF57904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54" y="4857304"/>
            <a:ext cx="2430498" cy="18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26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2C15BC2-9FED-48D2-BD1A-5997DBF2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A napi munkán túl , a területen dolgozó bányászok fontosnak tartják az elődeink tiszteletéét, a bányász hagyományok ápolását.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2CAE645-1E5C-43AF-A229-E8DEAFDB9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21946"/>
            <a:ext cx="3425609" cy="25692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2FC183C-5062-443D-BEC8-2E0727D18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126344"/>
            <a:ext cx="3433324" cy="236041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EB2702D-2F65-4FCB-AF06-F0A436B7A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8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3253D3-B8D2-4B29-83CC-02FA61C9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hu-HU" sz="6000" dirty="0"/>
            </a:br>
            <a:br>
              <a:rPr lang="hu-HU" sz="6000" dirty="0"/>
            </a:br>
            <a:r>
              <a:rPr lang="hu-HU" sz="6000" dirty="0"/>
              <a:t>Köszönöm megtisztelő figyelmüket!</a:t>
            </a:r>
            <a:br>
              <a:rPr lang="hu-HU" sz="6000" dirty="0"/>
            </a:br>
            <a:endParaRPr lang="en-US" sz="6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849B6EF-4AB8-4101-AA4B-8A250310B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61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3691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5151F06-F3C7-45B9-BBBB-335DA2DF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3" y="972844"/>
            <a:ext cx="3664056" cy="2224892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FFFFFF"/>
                </a:solidFill>
              </a:rPr>
              <a:t>Battonya mező földrajzi elhelyezkedése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B64C165A-6223-479A-8450-1D3EF78D4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604" y="3989365"/>
            <a:ext cx="2669407" cy="1124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b="1" u="sng" dirty="0"/>
              <a:t>Működési terület</a:t>
            </a:r>
            <a:r>
              <a:rPr lang="hu-HU" sz="2000" b="1" dirty="0"/>
              <a:t>: MOL Nyrt. Bányatelkén, a Békési Régió operációs területen</a:t>
            </a:r>
            <a:endParaRPr lang="en-US" sz="2000" b="1" dirty="0"/>
          </a:p>
        </p:txBody>
      </p:sp>
      <p:grpSp>
        <p:nvGrpSpPr>
          <p:cNvPr id="6" name="Group 1346">
            <a:extLst>
              <a:ext uri="{FF2B5EF4-FFF2-40B4-BE49-F238E27FC236}">
                <a16:creationId xmlns:a16="http://schemas.microsoft.com/office/drawing/2014/main" id="{750BC626-497D-4D41-B5BD-0D1D18252FB8}"/>
              </a:ext>
            </a:extLst>
          </p:cNvPr>
          <p:cNvGrpSpPr>
            <a:grpSpLocks/>
          </p:cNvGrpSpPr>
          <p:nvPr/>
        </p:nvGrpSpPr>
        <p:grpSpPr bwMode="auto">
          <a:xfrm>
            <a:off x="4381479" y="972844"/>
            <a:ext cx="7165116" cy="4932656"/>
            <a:chOff x="611" y="637"/>
            <a:chExt cx="556" cy="332"/>
          </a:xfrm>
        </p:grpSpPr>
        <p:sp>
          <p:nvSpPr>
            <p:cNvPr id="7" name="Freeform 1347">
              <a:extLst>
                <a:ext uri="{FF2B5EF4-FFF2-40B4-BE49-F238E27FC236}">
                  <a16:creationId xmlns:a16="http://schemas.microsoft.com/office/drawing/2014/main" id="{D81AC61A-3F1C-4A26-9EFA-ADCA8EA72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637"/>
              <a:ext cx="556" cy="332"/>
            </a:xfrm>
            <a:custGeom>
              <a:avLst/>
              <a:gdLst>
                <a:gd name="T0" fmla="*/ 4553 w 8292"/>
                <a:gd name="T1" fmla="*/ 761 h 4850"/>
                <a:gd name="T2" fmla="*/ 4878 w 8292"/>
                <a:gd name="T3" fmla="*/ 731 h 4850"/>
                <a:gd name="T4" fmla="*/ 5251 w 8292"/>
                <a:gd name="T5" fmla="*/ 381 h 4850"/>
                <a:gd name="T6" fmla="*/ 5447 w 8292"/>
                <a:gd name="T7" fmla="*/ 129 h 4850"/>
                <a:gd name="T8" fmla="*/ 5934 w 8292"/>
                <a:gd name="T9" fmla="*/ 137 h 4850"/>
                <a:gd name="T10" fmla="*/ 6374 w 8292"/>
                <a:gd name="T11" fmla="*/ 61 h 4850"/>
                <a:gd name="T12" fmla="*/ 6699 w 8292"/>
                <a:gd name="T13" fmla="*/ 144 h 4850"/>
                <a:gd name="T14" fmla="*/ 7454 w 8292"/>
                <a:gd name="T15" fmla="*/ 267 h 4850"/>
                <a:gd name="T16" fmla="*/ 7642 w 8292"/>
                <a:gd name="T17" fmla="*/ 556 h 4850"/>
                <a:gd name="T18" fmla="*/ 7918 w 8292"/>
                <a:gd name="T19" fmla="*/ 785 h 4850"/>
                <a:gd name="T20" fmla="*/ 8292 w 8292"/>
                <a:gd name="T21" fmla="*/ 1028 h 4850"/>
                <a:gd name="T22" fmla="*/ 7959 w 8292"/>
                <a:gd name="T23" fmla="*/ 1371 h 4850"/>
                <a:gd name="T24" fmla="*/ 7454 w 8292"/>
                <a:gd name="T25" fmla="*/ 1675 h 4850"/>
                <a:gd name="T26" fmla="*/ 7260 w 8292"/>
                <a:gd name="T27" fmla="*/ 2033 h 4850"/>
                <a:gd name="T28" fmla="*/ 6999 w 8292"/>
                <a:gd name="T29" fmla="*/ 2512 h 4850"/>
                <a:gd name="T30" fmla="*/ 6805 w 8292"/>
                <a:gd name="T31" fmla="*/ 2931 h 4850"/>
                <a:gd name="T32" fmla="*/ 6650 w 8292"/>
                <a:gd name="T33" fmla="*/ 3235 h 4850"/>
                <a:gd name="T34" fmla="*/ 6374 w 8292"/>
                <a:gd name="T35" fmla="*/ 3540 h 4850"/>
                <a:gd name="T36" fmla="*/ 6251 w 8292"/>
                <a:gd name="T37" fmla="*/ 3905 h 4850"/>
                <a:gd name="T38" fmla="*/ 5764 w 8292"/>
                <a:gd name="T39" fmla="*/ 3974 h 4850"/>
                <a:gd name="T40" fmla="*/ 5455 w 8292"/>
                <a:gd name="T41" fmla="*/ 4112 h 4850"/>
                <a:gd name="T42" fmla="*/ 4935 w 8292"/>
                <a:gd name="T43" fmla="*/ 4127 h 4850"/>
                <a:gd name="T44" fmla="*/ 4325 w 8292"/>
                <a:gd name="T45" fmla="*/ 4127 h 4850"/>
                <a:gd name="T46" fmla="*/ 4089 w 8292"/>
                <a:gd name="T47" fmla="*/ 4347 h 4850"/>
                <a:gd name="T48" fmla="*/ 3781 w 8292"/>
                <a:gd name="T49" fmla="*/ 4446 h 4850"/>
                <a:gd name="T50" fmla="*/ 3544 w 8292"/>
                <a:gd name="T51" fmla="*/ 4537 h 4850"/>
                <a:gd name="T52" fmla="*/ 3065 w 8292"/>
                <a:gd name="T53" fmla="*/ 4705 h 4850"/>
                <a:gd name="T54" fmla="*/ 2512 w 8292"/>
                <a:gd name="T55" fmla="*/ 4781 h 4850"/>
                <a:gd name="T56" fmla="*/ 2114 w 8292"/>
                <a:gd name="T57" fmla="*/ 4804 h 4850"/>
                <a:gd name="T58" fmla="*/ 1488 w 8292"/>
                <a:gd name="T59" fmla="*/ 4484 h 4850"/>
                <a:gd name="T60" fmla="*/ 805 w 8292"/>
                <a:gd name="T61" fmla="*/ 3731 h 4850"/>
                <a:gd name="T62" fmla="*/ 326 w 8292"/>
                <a:gd name="T63" fmla="*/ 3266 h 4850"/>
                <a:gd name="T64" fmla="*/ 269 w 8292"/>
                <a:gd name="T65" fmla="*/ 2977 h 4850"/>
                <a:gd name="T66" fmla="*/ 17 w 8292"/>
                <a:gd name="T67" fmla="*/ 2870 h 4850"/>
                <a:gd name="T68" fmla="*/ 496 w 8292"/>
                <a:gd name="T69" fmla="*/ 2574 h 4850"/>
                <a:gd name="T70" fmla="*/ 488 w 8292"/>
                <a:gd name="T71" fmla="*/ 2178 h 4850"/>
                <a:gd name="T72" fmla="*/ 708 w 8292"/>
                <a:gd name="T73" fmla="*/ 1812 h 4850"/>
                <a:gd name="T74" fmla="*/ 627 w 8292"/>
                <a:gd name="T75" fmla="*/ 1622 h 4850"/>
                <a:gd name="T76" fmla="*/ 594 w 8292"/>
                <a:gd name="T77" fmla="*/ 1455 h 4850"/>
                <a:gd name="T78" fmla="*/ 1155 w 8292"/>
                <a:gd name="T79" fmla="*/ 1500 h 4850"/>
                <a:gd name="T80" fmla="*/ 1171 w 8292"/>
                <a:gd name="T81" fmla="*/ 1226 h 4850"/>
                <a:gd name="T82" fmla="*/ 1520 w 8292"/>
                <a:gd name="T83" fmla="*/ 1005 h 4850"/>
                <a:gd name="T84" fmla="*/ 1846 w 8292"/>
                <a:gd name="T85" fmla="*/ 1325 h 4850"/>
                <a:gd name="T86" fmla="*/ 2854 w 8292"/>
                <a:gd name="T87" fmla="*/ 1431 h 4850"/>
                <a:gd name="T88" fmla="*/ 3406 w 8292"/>
                <a:gd name="T89" fmla="*/ 1340 h 4850"/>
                <a:gd name="T90" fmla="*/ 3350 w 8292"/>
                <a:gd name="T91" fmla="*/ 997 h 4850"/>
                <a:gd name="T92" fmla="*/ 3878 w 8292"/>
                <a:gd name="T93" fmla="*/ 937 h 4850"/>
                <a:gd name="T94" fmla="*/ 4285 w 8292"/>
                <a:gd name="T95" fmla="*/ 632 h 48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292"/>
                <a:gd name="T145" fmla="*/ 0 h 4850"/>
                <a:gd name="T146" fmla="*/ 8292 w 8292"/>
                <a:gd name="T147" fmla="*/ 4850 h 48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292" h="4850">
                  <a:moveTo>
                    <a:pt x="4285" y="632"/>
                  </a:moveTo>
                  <a:cubicBezTo>
                    <a:pt x="4309" y="624"/>
                    <a:pt x="4366" y="677"/>
                    <a:pt x="4415" y="693"/>
                  </a:cubicBezTo>
                  <a:cubicBezTo>
                    <a:pt x="4455" y="701"/>
                    <a:pt x="4496" y="670"/>
                    <a:pt x="4529" y="686"/>
                  </a:cubicBezTo>
                  <a:cubicBezTo>
                    <a:pt x="4561" y="708"/>
                    <a:pt x="4512" y="754"/>
                    <a:pt x="4553" y="761"/>
                  </a:cubicBezTo>
                  <a:cubicBezTo>
                    <a:pt x="4577" y="769"/>
                    <a:pt x="4602" y="739"/>
                    <a:pt x="4634" y="739"/>
                  </a:cubicBezTo>
                  <a:cubicBezTo>
                    <a:pt x="4658" y="739"/>
                    <a:pt x="4675" y="807"/>
                    <a:pt x="4707" y="815"/>
                  </a:cubicBezTo>
                  <a:cubicBezTo>
                    <a:pt x="4723" y="815"/>
                    <a:pt x="4764" y="754"/>
                    <a:pt x="4788" y="746"/>
                  </a:cubicBezTo>
                  <a:cubicBezTo>
                    <a:pt x="4821" y="739"/>
                    <a:pt x="4854" y="761"/>
                    <a:pt x="4878" y="731"/>
                  </a:cubicBezTo>
                  <a:cubicBezTo>
                    <a:pt x="4919" y="701"/>
                    <a:pt x="4927" y="624"/>
                    <a:pt x="4967" y="602"/>
                  </a:cubicBezTo>
                  <a:cubicBezTo>
                    <a:pt x="5033" y="578"/>
                    <a:pt x="5130" y="609"/>
                    <a:pt x="5187" y="571"/>
                  </a:cubicBezTo>
                  <a:cubicBezTo>
                    <a:pt x="5212" y="548"/>
                    <a:pt x="5260" y="465"/>
                    <a:pt x="5268" y="419"/>
                  </a:cubicBezTo>
                  <a:cubicBezTo>
                    <a:pt x="5276" y="389"/>
                    <a:pt x="5236" y="381"/>
                    <a:pt x="5251" y="381"/>
                  </a:cubicBezTo>
                  <a:cubicBezTo>
                    <a:pt x="5301" y="381"/>
                    <a:pt x="5244" y="305"/>
                    <a:pt x="5284" y="297"/>
                  </a:cubicBezTo>
                  <a:cubicBezTo>
                    <a:pt x="5309" y="297"/>
                    <a:pt x="5357" y="244"/>
                    <a:pt x="5365" y="198"/>
                  </a:cubicBezTo>
                  <a:cubicBezTo>
                    <a:pt x="5382" y="160"/>
                    <a:pt x="5365" y="129"/>
                    <a:pt x="5382" y="122"/>
                  </a:cubicBezTo>
                  <a:cubicBezTo>
                    <a:pt x="5406" y="115"/>
                    <a:pt x="5423" y="137"/>
                    <a:pt x="5447" y="129"/>
                  </a:cubicBezTo>
                  <a:cubicBezTo>
                    <a:pt x="5577" y="91"/>
                    <a:pt x="5682" y="46"/>
                    <a:pt x="5740" y="38"/>
                  </a:cubicBezTo>
                  <a:cubicBezTo>
                    <a:pt x="5878" y="23"/>
                    <a:pt x="5723" y="76"/>
                    <a:pt x="5845" y="76"/>
                  </a:cubicBezTo>
                  <a:cubicBezTo>
                    <a:pt x="5870" y="69"/>
                    <a:pt x="5870" y="61"/>
                    <a:pt x="5886" y="61"/>
                  </a:cubicBezTo>
                  <a:cubicBezTo>
                    <a:pt x="5902" y="61"/>
                    <a:pt x="5894" y="153"/>
                    <a:pt x="5934" y="137"/>
                  </a:cubicBezTo>
                  <a:cubicBezTo>
                    <a:pt x="6016" y="115"/>
                    <a:pt x="6081" y="168"/>
                    <a:pt x="6113" y="175"/>
                  </a:cubicBezTo>
                  <a:cubicBezTo>
                    <a:pt x="6162" y="183"/>
                    <a:pt x="6219" y="100"/>
                    <a:pt x="6260" y="107"/>
                  </a:cubicBezTo>
                  <a:cubicBezTo>
                    <a:pt x="6292" y="115"/>
                    <a:pt x="6325" y="122"/>
                    <a:pt x="6349" y="129"/>
                  </a:cubicBezTo>
                  <a:cubicBezTo>
                    <a:pt x="6365" y="129"/>
                    <a:pt x="6357" y="61"/>
                    <a:pt x="6374" y="61"/>
                  </a:cubicBezTo>
                  <a:cubicBezTo>
                    <a:pt x="6415" y="76"/>
                    <a:pt x="6455" y="54"/>
                    <a:pt x="6495" y="69"/>
                  </a:cubicBezTo>
                  <a:cubicBezTo>
                    <a:pt x="6536" y="76"/>
                    <a:pt x="6495" y="0"/>
                    <a:pt x="6528" y="16"/>
                  </a:cubicBezTo>
                  <a:cubicBezTo>
                    <a:pt x="6593" y="38"/>
                    <a:pt x="6568" y="115"/>
                    <a:pt x="6626" y="144"/>
                  </a:cubicBezTo>
                  <a:cubicBezTo>
                    <a:pt x="6650" y="153"/>
                    <a:pt x="6682" y="122"/>
                    <a:pt x="6699" y="144"/>
                  </a:cubicBezTo>
                  <a:cubicBezTo>
                    <a:pt x="6747" y="213"/>
                    <a:pt x="6731" y="297"/>
                    <a:pt x="6796" y="343"/>
                  </a:cubicBezTo>
                  <a:cubicBezTo>
                    <a:pt x="6853" y="389"/>
                    <a:pt x="6943" y="488"/>
                    <a:pt x="6975" y="434"/>
                  </a:cubicBezTo>
                  <a:cubicBezTo>
                    <a:pt x="7008" y="381"/>
                    <a:pt x="7243" y="305"/>
                    <a:pt x="7284" y="343"/>
                  </a:cubicBezTo>
                  <a:cubicBezTo>
                    <a:pt x="7333" y="381"/>
                    <a:pt x="7414" y="221"/>
                    <a:pt x="7454" y="267"/>
                  </a:cubicBezTo>
                  <a:cubicBezTo>
                    <a:pt x="7528" y="351"/>
                    <a:pt x="7454" y="297"/>
                    <a:pt x="7495" y="343"/>
                  </a:cubicBezTo>
                  <a:cubicBezTo>
                    <a:pt x="7512" y="373"/>
                    <a:pt x="7553" y="343"/>
                    <a:pt x="7568" y="366"/>
                  </a:cubicBezTo>
                  <a:cubicBezTo>
                    <a:pt x="7585" y="389"/>
                    <a:pt x="7553" y="426"/>
                    <a:pt x="7560" y="450"/>
                  </a:cubicBezTo>
                  <a:cubicBezTo>
                    <a:pt x="7592" y="495"/>
                    <a:pt x="7617" y="510"/>
                    <a:pt x="7642" y="556"/>
                  </a:cubicBezTo>
                  <a:cubicBezTo>
                    <a:pt x="7658" y="594"/>
                    <a:pt x="7788" y="541"/>
                    <a:pt x="7812" y="571"/>
                  </a:cubicBezTo>
                  <a:cubicBezTo>
                    <a:pt x="7845" y="602"/>
                    <a:pt x="7918" y="548"/>
                    <a:pt x="7894" y="655"/>
                  </a:cubicBezTo>
                  <a:cubicBezTo>
                    <a:pt x="7894" y="677"/>
                    <a:pt x="7918" y="693"/>
                    <a:pt x="7926" y="716"/>
                  </a:cubicBezTo>
                  <a:cubicBezTo>
                    <a:pt x="7934" y="731"/>
                    <a:pt x="7910" y="769"/>
                    <a:pt x="7918" y="785"/>
                  </a:cubicBezTo>
                  <a:cubicBezTo>
                    <a:pt x="7926" y="830"/>
                    <a:pt x="8170" y="723"/>
                    <a:pt x="8186" y="769"/>
                  </a:cubicBezTo>
                  <a:cubicBezTo>
                    <a:pt x="8195" y="815"/>
                    <a:pt x="8260" y="830"/>
                    <a:pt x="8267" y="884"/>
                  </a:cubicBezTo>
                  <a:cubicBezTo>
                    <a:pt x="8267" y="922"/>
                    <a:pt x="8219" y="959"/>
                    <a:pt x="8227" y="990"/>
                  </a:cubicBezTo>
                  <a:cubicBezTo>
                    <a:pt x="8227" y="1005"/>
                    <a:pt x="8284" y="1012"/>
                    <a:pt x="8292" y="1028"/>
                  </a:cubicBezTo>
                  <a:cubicBezTo>
                    <a:pt x="8292" y="1066"/>
                    <a:pt x="8211" y="1104"/>
                    <a:pt x="8162" y="1150"/>
                  </a:cubicBezTo>
                  <a:cubicBezTo>
                    <a:pt x="8137" y="1173"/>
                    <a:pt x="8170" y="1211"/>
                    <a:pt x="8137" y="1234"/>
                  </a:cubicBezTo>
                  <a:cubicBezTo>
                    <a:pt x="8113" y="1248"/>
                    <a:pt x="8097" y="1234"/>
                    <a:pt x="8073" y="1248"/>
                  </a:cubicBezTo>
                  <a:cubicBezTo>
                    <a:pt x="8008" y="1294"/>
                    <a:pt x="7975" y="1347"/>
                    <a:pt x="7959" y="1371"/>
                  </a:cubicBezTo>
                  <a:cubicBezTo>
                    <a:pt x="7934" y="1393"/>
                    <a:pt x="7812" y="1310"/>
                    <a:pt x="7780" y="1310"/>
                  </a:cubicBezTo>
                  <a:cubicBezTo>
                    <a:pt x="7731" y="1302"/>
                    <a:pt x="7756" y="1393"/>
                    <a:pt x="7731" y="1409"/>
                  </a:cubicBezTo>
                  <a:cubicBezTo>
                    <a:pt x="7682" y="1424"/>
                    <a:pt x="7609" y="1347"/>
                    <a:pt x="7601" y="1393"/>
                  </a:cubicBezTo>
                  <a:cubicBezTo>
                    <a:pt x="7592" y="1439"/>
                    <a:pt x="7430" y="1599"/>
                    <a:pt x="7454" y="1675"/>
                  </a:cubicBezTo>
                  <a:cubicBezTo>
                    <a:pt x="7463" y="1698"/>
                    <a:pt x="7357" y="1690"/>
                    <a:pt x="7325" y="1728"/>
                  </a:cubicBezTo>
                  <a:cubicBezTo>
                    <a:pt x="7300" y="1766"/>
                    <a:pt x="7251" y="1812"/>
                    <a:pt x="7251" y="1850"/>
                  </a:cubicBezTo>
                  <a:cubicBezTo>
                    <a:pt x="7243" y="1889"/>
                    <a:pt x="7284" y="1919"/>
                    <a:pt x="7276" y="1942"/>
                  </a:cubicBezTo>
                  <a:cubicBezTo>
                    <a:pt x="7276" y="1988"/>
                    <a:pt x="7276" y="2017"/>
                    <a:pt x="7260" y="2033"/>
                  </a:cubicBezTo>
                  <a:cubicBezTo>
                    <a:pt x="7219" y="2086"/>
                    <a:pt x="7178" y="2025"/>
                    <a:pt x="7162" y="2063"/>
                  </a:cubicBezTo>
                  <a:cubicBezTo>
                    <a:pt x="7122" y="2147"/>
                    <a:pt x="7064" y="2284"/>
                    <a:pt x="7097" y="2398"/>
                  </a:cubicBezTo>
                  <a:cubicBezTo>
                    <a:pt x="7097" y="2406"/>
                    <a:pt x="7008" y="2406"/>
                    <a:pt x="7016" y="2421"/>
                  </a:cubicBezTo>
                  <a:cubicBezTo>
                    <a:pt x="7016" y="2444"/>
                    <a:pt x="7008" y="2535"/>
                    <a:pt x="6999" y="2512"/>
                  </a:cubicBezTo>
                  <a:cubicBezTo>
                    <a:pt x="6984" y="2490"/>
                    <a:pt x="6853" y="2604"/>
                    <a:pt x="6870" y="2680"/>
                  </a:cubicBezTo>
                  <a:cubicBezTo>
                    <a:pt x="6878" y="2711"/>
                    <a:pt x="6885" y="2741"/>
                    <a:pt x="6894" y="2771"/>
                  </a:cubicBezTo>
                  <a:cubicBezTo>
                    <a:pt x="6894" y="2817"/>
                    <a:pt x="6788" y="2771"/>
                    <a:pt x="6796" y="2817"/>
                  </a:cubicBezTo>
                  <a:cubicBezTo>
                    <a:pt x="6796" y="2855"/>
                    <a:pt x="6805" y="2893"/>
                    <a:pt x="6805" y="2931"/>
                  </a:cubicBezTo>
                  <a:cubicBezTo>
                    <a:pt x="6805" y="2962"/>
                    <a:pt x="6674" y="2969"/>
                    <a:pt x="6674" y="3000"/>
                  </a:cubicBezTo>
                  <a:cubicBezTo>
                    <a:pt x="6674" y="3030"/>
                    <a:pt x="6658" y="3068"/>
                    <a:pt x="6658" y="3106"/>
                  </a:cubicBezTo>
                  <a:cubicBezTo>
                    <a:pt x="6658" y="3136"/>
                    <a:pt x="6707" y="3136"/>
                    <a:pt x="6707" y="3175"/>
                  </a:cubicBezTo>
                  <a:cubicBezTo>
                    <a:pt x="6707" y="3198"/>
                    <a:pt x="6699" y="3190"/>
                    <a:pt x="6650" y="3235"/>
                  </a:cubicBezTo>
                  <a:cubicBezTo>
                    <a:pt x="6626" y="3259"/>
                    <a:pt x="6585" y="3289"/>
                    <a:pt x="6553" y="3343"/>
                  </a:cubicBezTo>
                  <a:cubicBezTo>
                    <a:pt x="6544" y="3358"/>
                    <a:pt x="6463" y="3327"/>
                    <a:pt x="6455" y="3343"/>
                  </a:cubicBezTo>
                  <a:cubicBezTo>
                    <a:pt x="6430" y="3380"/>
                    <a:pt x="6463" y="3403"/>
                    <a:pt x="6439" y="3449"/>
                  </a:cubicBezTo>
                  <a:cubicBezTo>
                    <a:pt x="6422" y="3479"/>
                    <a:pt x="6390" y="3502"/>
                    <a:pt x="6374" y="3540"/>
                  </a:cubicBezTo>
                  <a:cubicBezTo>
                    <a:pt x="6349" y="3586"/>
                    <a:pt x="6463" y="3586"/>
                    <a:pt x="6439" y="3632"/>
                  </a:cubicBezTo>
                  <a:cubicBezTo>
                    <a:pt x="6430" y="3654"/>
                    <a:pt x="6430" y="3669"/>
                    <a:pt x="6415" y="3693"/>
                  </a:cubicBezTo>
                  <a:cubicBezTo>
                    <a:pt x="6406" y="3715"/>
                    <a:pt x="6325" y="3685"/>
                    <a:pt x="6309" y="3708"/>
                  </a:cubicBezTo>
                  <a:cubicBezTo>
                    <a:pt x="6268" y="3768"/>
                    <a:pt x="6301" y="3845"/>
                    <a:pt x="6251" y="3905"/>
                  </a:cubicBezTo>
                  <a:cubicBezTo>
                    <a:pt x="6236" y="3929"/>
                    <a:pt x="6211" y="3890"/>
                    <a:pt x="6195" y="3913"/>
                  </a:cubicBezTo>
                  <a:cubicBezTo>
                    <a:pt x="6171" y="3936"/>
                    <a:pt x="6178" y="3967"/>
                    <a:pt x="6137" y="3974"/>
                  </a:cubicBezTo>
                  <a:cubicBezTo>
                    <a:pt x="6064" y="3997"/>
                    <a:pt x="5934" y="3905"/>
                    <a:pt x="5870" y="3936"/>
                  </a:cubicBezTo>
                  <a:cubicBezTo>
                    <a:pt x="5837" y="3951"/>
                    <a:pt x="5780" y="3951"/>
                    <a:pt x="5764" y="3974"/>
                  </a:cubicBezTo>
                  <a:cubicBezTo>
                    <a:pt x="5747" y="3997"/>
                    <a:pt x="5780" y="4043"/>
                    <a:pt x="5747" y="4066"/>
                  </a:cubicBezTo>
                  <a:cubicBezTo>
                    <a:pt x="5723" y="4081"/>
                    <a:pt x="5691" y="4134"/>
                    <a:pt x="5658" y="4156"/>
                  </a:cubicBezTo>
                  <a:cubicBezTo>
                    <a:pt x="5626" y="4180"/>
                    <a:pt x="5593" y="4172"/>
                    <a:pt x="5561" y="4195"/>
                  </a:cubicBezTo>
                  <a:cubicBezTo>
                    <a:pt x="5544" y="4202"/>
                    <a:pt x="5495" y="4127"/>
                    <a:pt x="5455" y="4112"/>
                  </a:cubicBezTo>
                  <a:cubicBezTo>
                    <a:pt x="5430" y="4103"/>
                    <a:pt x="5398" y="4218"/>
                    <a:pt x="5390" y="4180"/>
                  </a:cubicBezTo>
                  <a:cubicBezTo>
                    <a:pt x="5390" y="4165"/>
                    <a:pt x="5195" y="4096"/>
                    <a:pt x="5146" y="4165"/>
                  </a:cubicBezTo>
                  <a:cubicBezTo>
                    <a:pt x="5138" y="4172"/>
                    <a:pt x="5081" y="4172"/>
                    <a:pt x="5016" y="4172"/>
                  </a:cubicBezTo>
                  <a:cubicBezTo>
                    <a:pt x="4984" y="4172"/>
                    <a:pt x="4967" y="4127"/>
                    <a:pt x="4935" y="4127"/>
                  </a:cubicBezTo>
                  <a:cubicBezTo>
                    <a:pt x="4910" y="4127"/>
                    <a:pt x="4894" y="4165"/>
                    <a:pt x="4854" y="4127"/>
                  </a:cubicBezTo>
                  <a:cubicBezTo>
                    <a:pt x="4772" y="4050"/>
                    <a:pt x="4626" y="4165"/>
                    <a:pt x="4609" y="4180"/>
                  </a:cubicBezTo>
                  <a:cubicBezTo>
                    <a:pt x="4569" y="4233"/>
                    <a:pt x="4496" y="4103"/>
                    <a:pt x="4406" y="4088"/>
                  </a:cubicBezTo>
                  <a:cubicBezTo>
                    <a:pt x="4374" y="4088"/>
                    <a:pt x="4350" y="4112"/>
                    <a:pt x="4325" y="4127"/>
                  </a:cubicBezTo>
                  <a:cubicBezTo>
                    <a:pt x="4301" y="4142"/>
                    <a:pt x="4276" y="4112"/>
                    <a:pt x="4260" y="4127"/>
                  </a:cubicBezTo>
                  <a:cubicBezTo>
                    <a:pt x="4227" y="4149"/>
                    <a:pt x="4212" y="4218"/>
                    <a:pt x="4212" y="4240"/>
                  </a:cubicBezTo>
                  <a:cubicBezTo>
                    <a:pt x="4212" y="4256"/>
                    <a:pt x="4187" y="4248"/>
                    <a:pt x="4171" y="4264"/>
                  </a:cubicBezTo>
                  <a:cubicBezTo>
                    <a:pt x="4130" y="4279"/>
                    <a:pt x="4089" y="4317"/>
                    <a:pt x="4089" y="4347"/>
                  </a:cubicBezTo>
                  <a:cubicBezTo>
                    <a:pt x="4098" y="4363"/>
                    <a:pt x="4008" y="4339"/>
                    <a:pt x="3968" y="4363"/>
                  </a:cubicBezTo>
                  <a:cubicBezTo>
                    <a:pt x="3943" y="4370"/>
                    <a:pt x="3975" y="4431"/>
                    <a:pt x="3951" y="4438"/>
                  </a:cubicBezTo>
                  <a:cubicBezTo>
                    <a:pt x="3943" y="4446"/>
                    <a:pt x="3895" y="4431"/>
                    <a:pt x="3861" y="4431"/>
                  </a:cubicBezTo>
                  <a:cubicBezTo>
                    <a:pt x="3829" y="4431"/>
                    <a:pt x="3805" y="4454"/>
                    <a:pt x="3781" y="4446"/>
                  </a:cubicBezTo>
                  <a:cubicBezTo>
                    <a:pt x="3732" y="4431"/>
                    <a:pt x="3723" y="4385"/>
                    <a:pt x="3699" y="4393"/>
                  </a:cubicBezTo>
                  <a:cubicBezTo>
                    <a:pt x="3658" y="4408"/>
                    <a:pt x="3683" y="4446"/>
                    <a:pt x="3650" y="4469"/>
                  </a:cubicBezTo>
                  <a:cubicBezTo>
                    <a:pt x="3634" y="4477"/>
                    <a:pt x="3593" y="4484"/>
                    <a:pt x="3569" y="4500"/>
                  </a:cubicBezTo>
                  <a:cubicBezTo>
                    <a:pt x="3553" y="4515"/>
                    <a:pt x="3561" y="4530"/>
                    <a:pt x="3544" y="4537"/>
                  </a:cubicBezTo>
                  <a:cubicBezTo>
                    <a:pt x="3504" y="4553"/>
                    <a:pt x="3415" y="4560"/>
                    <a:pt x="3374" y="4568"/>
                  </a:cubicBezTo>
                  <a:cubicBezTo>
                    <a:pt x="3358" y="4575"/>
                    <a:pt x="3326" y="4621"/>
                    <a:pt x="3317" y="4629"/>
                  </a:cubicBezTo>
                  <a:cubicBezTo>
                    <a:pt x="3268" y="4636"/>
                    <a:pt x="3203" y="4568"/>
                    <a:pt x="3171" y="4583"/>
                  </a:cubicBezTo>
                  <a:cubicBezTo>
                    <a:pt x="3098" y="4606"/>
                    <a:pt x="3106" y="4667"/>
                    <a:pt x="3065" y="4705"/>
                  </a:cubicBezTo>
                  <a:cubicBezTo>
                    <a:pt x="2992" y="4773"/>
                    <a:pt x="2895" y="4850"/>
                    <a:pt x="2821" y="4850"/>
                  </a:cubicBezTo>
                  <a:cubicBezTo>
                    <a:pt x="2772" y="4850"/>
                    <a:pt x="2797" y="4819"/>
                    <a:pt x="2757" y="4812"/>
                  </a:cubicBezTo>
                  <a:cubicBezTo>
                    <a:pt x="2724" y="4812"/>
                    <a:pt x="2716" y="4842"/>
                    <a:pt x="2683" y="4842"/>
                  </a:cubicBezTo>
                  <a:cubicBezTo>
                    <a:pt x="2626" y="4834"/>
                    <a:pt x="2561" y="4789"/>
                    <a:pt x="2512" y="4781"/>
                  </a:cubicBezTo>
                  <a:cubicBezTo>
                    <a:pt x="2464" y="4766"/>
                    <a:pt x="2440" y="4812"/>
                    <a:pt x="2391" y="4797"/>
                  </a:cubicBezTo>
                  <a:cubicBezTo>
                    <a:pt x="2350" y="4789"/>
                    <a:pt x="2317" y="4766"/>
                    <a:pt x="2277" y="4751"/>
                  </a:cubicBezTo>
                  <a:cubicBezTo>
                    <a:pt x="2261" y="4743"/>
                    <a:pt x="2195" y="4735"/>
                    <a:pt x="2163" y="4751"/>
                  </a:cubicBezTo>
                  <a:cubicBezTo>
                    <a:pt x="2130" y="4766"/>
                    <a:pt x="2130" y="4812"/>
                    <a:pt x="2114" y="4804"/>
                  </a:cubicBezTo>
                  <a:cubicBezTo>
                    <a:pt x="2057" y="4781"/>
                    <a:pt x="2114" y="4758"/>
                    <a:pt x="2065" y="4728"/>
                  </a:cubicBezTo>
                  <a:cubicBezTo>
                    <a:pt x="2025" y="4705"/>
                    <a:pt x="1968" y="4720"/>
                    <a:pt x="1927" y="4689"/>
                  </a:cubicBezTo>
                  <a:cubicBezTo>
                    <a:pt x="1862" y="4652"/>
                    <a:pt x="1837" y="4583"/>
                    <a:pt x="1772" y="4537"/>
                  </a:cubicBezTo>
                  <a:cubicBezTo>
                    <a:pt x="1716" y="4491"/>
                    <a:pt x="1545" y="4530"/>
                    <a:pt x="1488" y="4484"/>
                  </a:cubicBezTo>
                  <a:cubicBezTo>
                    <a:pt x="1366" y="4401"/>
                    <a:pt x="1350" y="4195"/>
                    <a:pt x="1236" y="4103"/>
                  </a:cubicBezTo>
                  <a:cubicBezTo>
                    <a:pt x="1163" y="4050"/>
                    <a:pt x="1098" y="4035"/>
                    <a:pt x="1033" y="3997"/>
                  </a:cubicBezTo>
                  <a:cubicBezTo>
                    <a:pt x="936" y="3944"/>
                    <a:pt x="919" y="3852"/>
                    <a:pt x="871" y="3784"/>
                  </a:cubicBezTo>
                  <a:cubicBezTo>
                    <a:pt x="854" y="3753"/>
                    <a:pt x="830" y="3753"/>
                    <a:pt x="805" y="3731"/>
                  </a:cubicBezTo>
                  <a:cubicBezTo>
                    <a:pt x="765" y="3678"/>
                    <a:pt x="619" y="3639"/>
                    <a:pt x="586" y="3570"/>
                  </a:cubicBezTo>
                  <a:cubicBezTo>
                    <a:pt x="578" y="3548"/>
                    <a:pt x="520" y="3533"/>
                    <a:pt x="496" y="3495"/>
                  </a:cubicBezTo>
                  <a:cubicBezTo>
                    <a:pt x="472" y="3471"/>
                    <a:pt x="480" y="3418"/>
                    <a:pt x="472" y="3403"/>
                  </a:cubicBezTo>
                  <a:cubicBezTo>
                    <a:pt x="407" y="3334"/>
                    <a:pt x="367" y="3334"/>
                    <a:pt x="326" y="3266"/>
                  </a:cubicBezTo>
                  <a:cubicBezTo>
                    <a:pt x="309" y="3244"/>
                    <a:pt x="367" y="3205"/>
                    <a:pt x="350" y="3175"/>
                  </a:cubicBezTo>
                  <a:cubicBezTo>
                    <a:pt x="317" y="3129"/>
                    <a:pt x="253" y="3106"/>
                    <a:pt x="244" y="3030"/>
                  </a:cubicBezTo>
                  <a:cubicBezTo>
                    <a:pt x="244" y="3023"/>
                    <a:pt x="285" y="3037"/>
                    <a:pt x="277" y="3030"/>
                  </a:cubicBezTo>
                  <a:cubicBezTo>
                    <a:pt x="277" y="3015"/>
                    <a:pt x="277" y="3000"/>
                    <a:pt x="269" y="2977"/>
                  </a:cubicBezTo>
                  <a:cubicBezTo>
                    <a:pt x="261" y="2939"/>
                    <a:pt x="244" y="2878"/>
                    <a:pt x="212" y="2863"/>
                  </a:cubicBezTo>
                  <a:cubicBezTo>
                    <a:pt x="196" y="2863"/>
                    <a:pt x="155" y="2855"/>
                    <a:pt x="139" y="2855"/>
                  </a:cubicBezTo>
                  <a:cubicBezTo>
                    <a:pt x="114" y="2863"/>
                    <a:pt x="90" y="2893"/>
                    <a:pt x="65" y="2900"/>
                  </a:cubicBezTo>
                  <a:cubicBezTo>
                    <a:pt x="25" y="2909"/>
                    <a:pt x="0" y="2885"/>
                    <a:pt x="17" y="2870"/>
                  </a:cubicBezTo>
                  <a:cubicBezTo>
                    <a:pt x="58" y="2825"/>
                    <a:pt x="123" y="2702"/>
                    <a:pt x="244" y="2649"/>
                  </a:cubicBezTo>
                  <a:cubicBezTo>
                    <a:pt x="285" y="2634"/>
                    <a:pt x="382" y="2649"/>
                    <a:pt x="423" y="2642"/>
                  </a:cubicBezTo>
                  <a:cubicBezTo>
                    <a:pt x="448" y="2634"/>
                    <a:pt x="407" y="2619"/>
                    <a:pt x="423" y="2596"/>
                  </a:cubicBezTo>
                  <a:cubicBezTo>
                    <a:pt x="431" y="2581"/>
                    <a:pt x="488" y="2581"/>
                    <a:pt x="496" y="2574"/>
                  </a:cubicBezTo>
                  <a:cubicBezTo>
                    <a:pt x="496" y="2550"/>
                    <a:pt x="448" y="2543"/>
                    <a:pt x="448" y="2520"/>
                  </a:cubicBezTo>
                  <a:cubicBezTo>
                    <a:pt x="448" y="2490"/>
                    <a:pt x="520" y="2451"/>
                    <a:pt x="520" y="2429"/>
                  </a:cubicBezTo>
                  <a:cubicBezTo>
                    <a:pt x="513" y="2391"/>
                    <a:pt x="415" y="2360"/>
                    <a:pt x="407" y="2323"/>
                  </a:cubicBezTo>
                  <a:cubicBezTo>
                    <a:pt x="391" y="2284"/>
                    <a:pt x="488" y="2215"/>
                    <a:pt x="488" y="2178"/>
                  </a:cubicBezTo>
                  <a:cubicBezTo>
                    <a:pt x="472" y="2094"/>
                    <a:pt x="423" y="2017"/>
                    <a:pt x="464" y="1972"/>
                  </a:cubicBezTo>
                  <a:cubicBezTo>
                    <a:pt x="513" y="1919"/>
                    <a:pt x="561" y="1979"/>
                    <a:pt x="602" y="1964"/>
                  </a:cubicBezTo>
                  <a:cubicBezTo>
                    <a:pt x="627" y="1949"/>
                    <a:pt x="683" y="1933"/>
                    <a:pt x="708" y="1889"/>
                  </a:cubicBezTo>
                  <a:cubicBezTo>
                    <a:pt x="724" y="1865"/>
                    <a:pt x="699" y="1835"/>
                    <a:pt x="708" y="1812"/>
                  </a:cubicBezTo>
                  <a:cubicBezTo>
                    <a:pt x="724" y="1797"/>
                    <a:pt x="781" y="1797"/>
                    <a:pt x="772" y="1774"/>
                  </a:cubicBezTo>
                  <a:cubicBezTo>
                    <a:pt x="772" y="1751"/>
                    <a:pt x="748" y="1736"/>
                    <a:pt x="733" y="1713"/>
                  </a:cubicBezTo>
                  <a:cubicBezTo>
                    <a:pt x="716" y="1698"/>
                    <a:pt x="724" y="1644"/>
                    <a:pt x="708" y="1622"/>
                  </a:cubicBezTo>
                  <a:cubicBezTo>
                    <a:pt x="683" y="1599"/>
                    <a:pt x="651" y="1644"/>
                    <a:pt x="627" y="1622"/>
                  </a:cubicBezTo>
                  <a:cubicBezTo>
                    <a:pt x="610" y="1607"/>
                    <a:pt x="586" y="1576"/>
                    <a:pt x="569" y="1576"/>
                  </a:cubicBezTo>
                  <a:cubicBezTo>
                    <a:pt x="545" y="1576"/>
                    <a:pt x="520" y="1599"/>
                    <a:pt x="513" y="1583"/>
                  </a:cubicBezTo>
                  <a:cubicBezTo>
                    <a:pt x="505" y="1569"/>
                    <a:pt x="448" y="1545"/>
                    <a:pt x="448" y="1530"/>
                  </a:cubicBezTo>
                  <a:cubicBezTo>
                    <a:pt x="456" y="1500"/>
                    <a:pt x="569" y="1470"/>
                    <a:pt x="594" y="1455"/>
                  </a:cubicBezTo>
                  <a:cubicBezTo>
                    <a:pt x="610" y="1439"/>
                    <a:pt x="602" y="1386"/>
                    <a:pt x="627" y="1386"/>
                  </a:cubicBezTo>
                  <a:cubicBezTo>
                    <a:pt x="667" y="1386"/>
                    <a:pt x="765" y="1401"/>
                    <a:pt x="805" y="1431"/>
                  </a:cubicBezTo>
                  <a:cubicBezTo>
                    <a:pt x="830" y="1455"/>
                    <a:pt x="805" y="1492"/>
                    <a:pt x="838" y="1515"/>
                  </a:cubicBezTo>
                  <a:cubicBezTo>
                    <a:pt x="862" y="1523"/>
                    <a:pt x="1074" y="1545"/>
                    <a:pt x="1155" y="1500"/>
                  </a:cubicBezTo>
                  <a:cubicBezTo>
                    <a:pt x="1171" y="1485"/>
                    <a:pt x="1244" y="1515"/>
                    <a:pt x="1261" y="1485"/>
                  </a:cubicBezTo>
                  <a:cubicBezTo>
                    <a:pt x="1268" y="1470"/>
                    <a:pt x="1236" y="1462"/>
                    <a:pt x="1220" y="1416"/>
                  </a:cubicBezTo>
                  <a:cubicBezTo>
                    <a:pt x="1212" y="1378"/>
                    <a:pt x="1228" y="1317"/>
                    <a:pt x="1212" y="1287"/>
                  </a:cubicBezTo>
                  <a:cubicBezTo>
                    <a:pt x="1203" y="1256"/>
                    <a:pt x="1163" y="1241"/>
                    <a:pt x="1171" y="1226"/>
                  </a:cubicBezTo>
                  <a:cubicBezTo>
                    <a:pt x="1179" y="1188"/>
                    <a:pt x="1244" y="1203"/>
                    <a:pt x="1261" y="1173"/>
                  </a:cubicBezTo>
                  <a:cubicBezTo>
                    <a:pt x="1317" y="1089"/>
                    <a:pt x="1261" y="1028"/>
                    <a:pt x="1334" y="997"/>
                  </a:cubicBezTo>
                  <a:cubicBezTo>
                    <a:pt x="1374" y="990"/>
                    <a:pt x="1423" y="952"/>
                    <a:pt x="1472" y="959"/>
                  </a:cubicBezTo>
                  <a:cubicBezTo>
                    <a:pt x="1496" y="959"/>
                    <a:pt x="1488" y="997"/>
                    <a:pt x="1520" y="1005"/>
                  </a:cubicBezTo>
                  <a:cubicBezTo>
                    <a:pt x="1537" y="1012"/>
                    <a:pt x="1553" y="990"/>
                    <a:pt x="1578" y="997"/>
                  </a:cubicBezTo>
                  <a:cubicBezTo>
                    <a:pt x="1602" y="1005"/>
                    <a:pt x="1634" y="1081"/>
                    <a:pt x="1667" y="1135"/>
                  </a:cubicBezTo>
                  <a:cubicBezTo>
                    <a:pt x="1699" y="1180"/>
                    <a:pt x="1764" y="1195"/>
                    <a:pt x="1797" y="1234"/>
                  </a:cubicBezTo>
                  <a:cubicBezTo>
                    <a:pt x="1822" y="1264"/>
                    <a:pt x="1830" y="1310"/>
                    <a:pt x="1846" y="1325"/>
                  </a:cubicBezTo>
                  <a:cubicBezTo>
                    <a:pt x="1862" y="1332"/>
                    <a:pt x="1886" y="1310"/>
                    <a:pt x="1903" y="1317"/>
                  </a:cubicBezTo>
                  <a:cubicBezTo>
                    <a:pt x="1951" y="1347"/>
                    <a:pt x="1992" y="1416"/>
                    <a:pt x="2049" y="1424"/>
                  </a:cubicBezTo>
                  <a:cubicBezTo>
                    <a:pt x="2147" y="1455"/>
                    <a:pt x="2268" y="1424"/>
                    <a:pt x="2399" y="1431"/>
                  </a:cubicBezTo>
                  <a:cubicBezTo>
                    <a:pt x="2553" y="1446"/>
                    <a:pt x="2667" y="1530"/>
                    <a:pt x="2854" y="1431"/>
                  </a:cubicBezTo>
                  <a:cubicBezTo>
                    <a:pt x="2870" y="1424"/>
                    <a:pt x="2968" y="1446"/>
                    <a:pt x="2975" y="1431"/>
                  </a:cubicBezTo>
                  <a:cubicBezTo>
                    <a:pt x="3033" y="1401"/>
                    <a:pt x="3163" y="1470"/>
                    <a:pt x="3220" y="1401"/>
                  </a:cubicBezTo>
                  <a:cubicBezTo>
                    <a:pt x="3236" y="1386"/>
                    <a:pt x="3244" y="1363"/>
                    <a:pt x="3260" y="1340"/>
                  </a:cubicBezTo>
                  <a:cubicBezTo>
                    <a:pt x="3268" y="1325"/>
                    <a:pt x="3399" y="1356"/>
                    <a:pt x="3406" y="1340"/>
                  </a:cubicBezTo>
                  <a:cubicBezTo>
                    <a:pt x="3415" y="1317"/>
                    <a:pt x="3374" y="1310"/>
                    <a:pt x="3341" y="1287"/>
                  </a:cubicBezTo>
                  <a:cubicBezTo>
                    <a:pt x="3309" y="1256"/>
                    <a:pt x="3292" y="1219"/>
                    <a:pt x="3292" y="1180"/>
                  </a:cubicBezTo>
                  <a:cubicBezTo>
                    <a:pt x="3292" y="1142"/>
                    <a:pt x="3277" y="1096"/>
                    <a:pt x="3301" y="1066"/>
                  </a:cubicBezTo>
                  <a:cubicBezTo>
                    <a:pt x="3317" y="1043"/>
                    <a:pt x="3382" y="1043"/>
                    <a:pt x="3350" y="997"/>
                  </a:cubicBezTo>
                  <a:cubicBezTo>
                    <a:pt x="3317" y="959"/>
                    <a:pt x="3431" y="937"/>
                    <a:pt x="3447" y="937"/>
                  </a:cubicBezTo>
                  <a:cubicBezTo>
                    <a:pt x="3480" y="922"/>
                    <a:pt x="3610" y="944"/>
                    <a:pt x="3643" y="937"/>
                  </a:cubicBezTo>
                  <a:cubicBezTo>
                    <a:pt x="3683" y="922"/>
                    <a:pt x="3723" y="913"/>
                    <a:pt x="3756" y="906"/>
                  </a:cubicBezTo>
                  <a:cubicBezTo>
                    <a:pt x="3796" y="891"/>
                    <a:pt x="3837" y="952"/>
                    <a:pt x="3878" y="937"/>
                  </a:cubicBezTo>
                  <a:cubicBezTo>
                    <a:pt x="3910" y="929"/>
                    <a:pt x="3886" y="898"/>
                    <a:pt x="3919" y="891"/>
                  </a:cubicBezTo>
                  <a:cubicBezTo>
                    <a:pt x="3968" y="876"/>
                    <a:pt x="4106" y="898"/>
                    <a:pt x="4154" y="884"/>
                  </a:cubicBezTo>
                  <a:cubicBezTo>
                    <a:pt x="4212" y="868"/>
                    <a:pt x="4163" y="708"/>
                    <a:pt x="4212" y="693"/>
                  </a:cubicBezTo>
                  <a:cubicBezTo>
                    <a:pt x="4252" y="686"/>
                    <a:pt x="4244" y="647"/>
                    <a:pt x="4285" y="632"/>
                  </a:cubicBezTo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3300"/>
                </a:gs>
              </a:gsLst>
              <a:lin ang="2700000" scaled="1"/>
            </a:gradFill>
            <a:ln w="0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hu-HU" sz="2400" b="1"/>
            </a:p>
          </p:txBody>
        </p:sp>
        <p:sp>
          <p:nvSpPr>
            <p:cNvPr id="8" name="Freeform 1348">
              <a:extLst>
                <a:ext uri="{FF2B5EF4-FFF2-40B4-BE49-F238E27FC236}">
                  <a16:creationId xmlns:a16="http://schemas.microsoft.com/office/drawing/2014/main" id="{D987C9A8-ABBF-468F-A3B2-9371943E7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637"/>
              <a:ext cx="556" cy="332"/>
            </a:xfrm>
            <a:custGeom>
              <a:avLst/>
              <a:gdLst>
                <a:gd name="T0" fmla="*/ 305 w 556"/>
                <a:gd name="T1" fmla="*/ 52 h 332"/>
                <a:gd name="T2" fmla="*/ 327 w 556"/>
                <a:gd name="T3" fmla="*/ 50 h 332"/>
                <a:gd name="T4" fmla="*/ 352 w 556"/>
                <a:gd name="T5" fmla="*/ 26 h 332"/>
                <a:gd name="T6" fmla="*/ 365 w 556"/>
                <a:gd name="T7" fmla="*/ 9 h 332"/>
                <a:gd name="T8" fmla="*/ 398 w 556"/>
                <a:gd name="T9" fmla="*/ 9 h 332"/>
                <a:gd name="T10" fmla="*/ 428 w 556"/>
                <a:gd name="T11" fmla="*/ 4 h 332"/>
                <a:gd name="T12" fmla="*/ 449 w 556"/>
                <a:gd name="T13" fmla="*/ 10 h 332"/>
                <a:gd name="T14" fmla="*/ 500 w 556"/>
                <a:gd name="T15" fmla="*/ 18 h 332"/>
                <a:gd name="T16" fmla="*/ 513 w 556"/>
                <a:gd name="T17" fmla="*/ 38 h 332"/>
                <a:gd name="T18" fmla="*/ 531 w 556"/>
                <a:gd name="T19" fmla="*/ 54 h 332"/>
                <a:gd name="T20" fmla="*/ 556 w 556"/>
                <a:gd name="T21" fmla="*/ 70 h 332"/>
                <a:gd name="T22" fmla="*/ 534 w 556"/>
                <a:gd name="T23" fmla="*/ 94 h 332"/>
                <a:gd name="T24" fmla="*/ 500 w 556"/>
                <a:gd name="T25" fmla="*/ 115 h 332"/>
                <a:gd name="T26" fmla="*/ 487 w 556"/>
                <a:gd name="T27" fmla="*/ 139 h 332"/>
                <a:gd name="T28" fmla="*/ 470 w 556"/>
                <a:gd name="T29" fmla="*/ 172 h 332"/>
                <a:gd name="T30" fmla="*/ 457 w 556"/>
                <a:gd name="T31" fmla="*/ 201 h 332"/>
                <a:gd name="T32" fmla="*/ 446 w 556"/>
                <a:gd name="T33" fmla="*/ 221 h 332"/>
                <a:gd name="T34" fmla="*/ 428 w 556"/>
                <a:gd name="T35" fmla="*/ 242 h 332"/>
                <a:gd name="T36" fmla="*/ 419 w 556"/>
                <a:gd name="T37" fmla="*/ 267 h 332"/>
                <a:gd name="T38" fmla="*/ 387 w 556"/>
                <a:gd name="T39" fmla="*/ 272 h 332"/>
                <a:gd name="T40" fmla="*/ 366 w 556"/>
                <a:gd name="T41" fmla="*/ 282 h 332"/>
                <a:gd name="T42" fmla="*/ 331 w 556"/>
                <a:gd name="T43" fmla="*/ 283 h 332"/>
                <a:gd name="T44" fmla="*/ 290 w 556"/>
                <a:gd name="T45" fmla="*/ 283 h 332"/>
                <a:gd name="T46" fmla="*/ 274 w 556"/>
                <a:gd name="T47" fmla="*/ 298 h 332"/>
                <a:gd name="T48" fmla="*/ 253 w 556"/>
                <a:gd name="T49" fmla="*/ 304 h 332"/>
                <a:gd name="T50" fmla="*/ 238 w 556"/>
                <a:gd name="T51" fmla="*/ 311 h 332"/>
                <a:gd name="T52" fmla="*/ 205 w 556"/>
                <a:gd name="T53" fmla="*/ 322 h 332"/>
                <a:gd name="T54" fmla="*/ 168 w 556"/>
                <a:gd name="T55" fmla="*/ 327 h 332"/>
                <a:gd name="T56" fmla="*/ 142 w 556"/>
                <a:gd name="T57" fmla="*/ 329 h 332"/>
                <a:gd name="T58" fmla="*/ 99 w 556"/>
                <a:gd name="T59" fmla="*/ 307 h 332"/>
                <a:gd name="T60" fmla="*/ 54 w 556"/>
                <a:gd name="T61" fmla="*/ 255 h 332"/>
                <a:gd name="T62" fmla="*/ 21 w 556"/>
                <a:gd name="T63" fmla="*/ 224 h 332"/>
                <a:gd name="T64" fmla="*/ 18 w 556"/>
                <a:gd name="T65" fmla="*/ 204 h 332"/>
                <a:gd name="T66" fmla="*/ 1 w 556"/>
                <a:gd name="T67" fmla="*/ 196 h 332"/>
                <a:gd name="T68" fmla="*/ 33 w 556"/>
                <a:gd name="T69" fmla="*/ 176 h 332"/>
                <a:gd name="T70" fmla="*/ 32 w 556"/>
                <a:gd name="T71" fmla="*/ 149 h 332"/>
                <a:gd name="T72" fmla="*/ 47 w 556"/>
                <a:gd name="T73" fmla="*/ 124 h 332"/>
                <a:gd name="T74" fmla="*/ 42 w 556"/>
                <a:gd name="T75" fmla="*/ 111 h 332"/>
                <a:gd name="T76" fmla="*/ 39 w 556"/>
                <a:gd name="T77" fmla="*/ 100 h 332"/>
                <a:gd name="T78" fmla="*/ 77 w 556"/>
                <a:gd name="T79" fmla="*/ 103 h 332"/>
                <a:gd name="T80" fmla="*/ 78 w 556"/>
                <a:gd name="T81" fmla="*/ 84 h 332"/>
                <a:gd name="T82" fmla="*/ 102 w 556"/>
                <a:gd name="T83" fmla="*/ 69 h 332"/>
                <a:gd name="T84" fmla="*/ 124 w 556"/>
                <a:gd name="T85" fmla="*/ 91 h 332"/>
                <a:gd name="T86" fmla="*/ 191 w 556"/>
                <a:gd name="T87" fmla="*/ 98 h 332"/>
                <a:gd name="T88" fmla="*/ 228 w 556"/>
                <a:gd name="T89" fmla="*/ 92 h 332"/>
                <a:gd name="T90" fmla="*/ 225 w 556"/>
                <a:gd name="T91" fmla="*/ 68 h 332"/>
                <a:gd name="T92" fmla="*/ 260 w 556"/>
                <a:gd name="T93" fmla="*/ 64 h 332"/>
                <a:gd name="T94" fmla="*/ 287 w 556"/>
                <a:gd name="T95" fmla="*/ 43 h 3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6"/>
                <a:gd name="T145" fmla="*/ 0 h 332"/>
                <a:gd name="T146" fmla="*/ 556 w 556"/>
                <a:gd name="T147" fmla="*/ 332 h 33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6" h="332">
                  <a:moveTo>
                    <a:pt x="287" y="43"/>
                  </a:moveTo>
                  <a:cubicBezTo>
                    <a:pt x="289" y="43"/>
                    <a:pt x="293" y="46"/>
                    <a:pt x="296" y="47"/>
                  </a:cubicBezTo>
                  <a:cubicBezTo>
                    <a:pt x="299" y="48"/>
                    <a:pt x="302" y="46"/>
                    <a:pt x="304" y="47"/>
                  </a:cubicBezTo>
                  <a:cubicBezTo>
                    <a:pt x="306" y="48"/>
                    <a:pt x="303" y="52"/>
                    <a:pt x="305" y="52"/>
                  </a:cubicBezTo>
                  <a:cubicBezTo>
                    <a:pt x="307" y="53"/>
                    <a:pt x="309" y="51"/>
                    <a:pt x="311" y="51"/>
                  </a:cubicBezTo>
                  <a:cubicBezTo>
                    <a:pt x="312" y="51"/>
                    <a:pt x="314" y="55"/>
                    <a:pt x="316" y="56"/>
                  </a:cubicBezTo>
                  <a:cubicBezTo>
                    <a:pt x="317" y="56"/>
                    <a:pt x="320" y="52"/>
                    <a:pt x="321" y="51"/>
                  </a:cubicBezTo>
                  <a:cubicBezTo>
                    <a:pt x="323" y="51"/>
                    <a:pt x="326" y="52"/>
                    <a:pt x="327" y="50"/>
                  </a:cubicBezTo>
                  <a:cubicBezTo>
                    <a:pt x="330" y="48"/>
                    <a:pt x="330" y="43"/>
                    <a:pt x="333" y="41"/>
                  </a:cubicBezTo>
                  <a:cubicBezTo>
                    <a:pt x="338" y="40"/>
                    <a:pt x="344" y="42"/>
                    <a:pt x="348" y="39"/>
                  </a:cubicBezTo>
                  <a:cubicBezTo>
                    <a:pt x="350" y="37"/>
                    <a:pt x="353" y="32"/>
                    <a:pt x="353" y="29"/>
                  </a:cubicBezTo>
                  <a:cubicBezTo>
                    <a:pt x="354" y="27"/>
                    <a:pt x="351" y="26"/>
                    <a:pt x="352" y="26"/>
                  </a:cubicBezTo>
                  <a:cubicBezTo>
                    <a:pt x="356" y="26"/>
                    <a:pt x="352" y="21"/>
                    <a:pt x="354" y="20"/>
                  </a:cubicBezTo>
                  <a:cubicBezTo>
                    <a:pt x="356" y="20"/>
                    <a:pt x="359" y="17"/>
                    <a:pt x="360" y="14"/>
                  </a:cubicBezTo>
                  <a:cubicBezTo>
                    <a:pt x="361" y="11"/>
                    <a:pt x="360" y="9"/>
                    <a:pt x="361" y="8"/>
                  </a:cubicBezTo>
                  <a:cubicBezTo>
                    <a:pt x="363" y="8"/>
                    <a:pt x="364" y="9"/>
                    <a:pt x="365" y="9"/>
                  </a:cubicBezTo>
                  <a:cubicBezTo>
                    <a:pt x="374" y="6"/>
                    <a:pt x="381" y="3"/>
                    <a:pt x="385" y="3"/>
                  </a:cubicBezTo>
                  <a:cubicBezTo>
                    <a:pt x="394" y="2"/>
                    <a:pt x="384" y="5"/>
                    <a:pt x="392" y="5"/>
                  </a:cubicBezTo>
                  <a:cubicBezTo>
                    <a:pt x="394" y="5"/>
                    <a:pt x="394" y="4"/>
                    <a:pt x="395" y="4"/>
                  </a:cubicBezTo>
                  <a:cubicBezTo>
                    <a:pt x="396" y="4"/>
                    <a:pt x="395" y="10"/>
                    <a:pt x="398" y="9"/>
                  </a:cubicBezTo>
                  <a:cubicBezTo>
                    <a:pt x="404" y="8"/>
                    <a:pt x="408" y="11"/>
                    <a:pt x="410" y="12"/>
                  </a:cubicBezTo>
                  <a:cubicBezTo>
                    <a:pt x="413" y="12"/>
                    <a:pt x="417" y="7"/>
                    <a:pt x="420" y="7"/>
                  </a:cubicBezTo>
                  <a:cubicBezTo>
                    <a:pt x="422" y="8"/>
                    <a:pt x="424" y="8"/>
                    <a:pt x="426" y="9"/>
                  </a:cubicBezTo>
                  <a:cubicBezTo>
                    <a:pt x="427" y="9"/>
                    <a:pt x="426" y="4"/>
                    <a:pt x="428" y="4"/>
                  </a:cubicBezTo>
                  <a:cubicBezTo>
                    <a:pt x="430" y="5"/>
                    <a:pt x="433" y="4"/>
                    <a:pt x="436" y="5"/>
                  </a:cubicBezTo>
                  <a:cubicBezTo>
                    <a:pt x="439" y="5"/>
                    <a:pt x="436" y="0"/>
                    <a:pt x="438" y="1"/>
                  </a:cubicBezTo>
                  <a:cubicBezTo>
                    <a:pt x="442" y="3"/>
                    <a:pt x="441" y="8"/>
                    <a:pt x="445" y="10"/>
                  </a:cubicBezTo>
                  <a:cubicBezTo>
                    <a:pt x="446" y="10"/>
                    <a:pt x="448" y="8"/>
                    <a:pt x="449" y="10"/>
                  </a:cubicBezTo>
                  <a:cubicBezTo>
                    <a:pt x="453" y="15"/>
                    <a:pt x="452" y="20"/>
                    <a:pt x="456" y="23"/>
                  </a:cubicBezTo>
                  <a:cubicBezTo>
                    <a:pt x="460" y="27"/>
                    <a:pt x="466" y="33"/>
                    <a:pt x="468" y="30"/>
                  </a:cubicBezTo>
                  <a:cubicBezTo>
                    <a:pt x="470" y="26"/>
                    <a:pt x="486" y="21"/>
                    <a:pt x="489" y="23"/>
                  </a:cubicBezTo>
                  <a:cubicBezTo>
                    <a:pt x="492" y="26"/>
                    <a:pt x="497" y="15"/>
                    <a:pt x="500" y="18"/>
                  </a:cubicBezTo>
                  <a:cubicBezTo>
                    <a:pt x="505" y="24"/>
                    <a:pt x="500" y="20"/>
                    <a:pt x="503" y="23"/>
                  </a:cubicBezTo>
                  <a:cubicBezTo>
                    <a:pt x="504" y="25"/>
                    <a:pt x="507" y="23"/>
                    <a:pt x="508" y="25"/>
                  </a:cubicBezTo>
                  <a:cubicBezTo>
                    <a:pt x="509" y="27"/>
                    <a:pt x="507" y="29"/>
                    <a:pt x="507" y="31"/>
                  </a:cubicBezTo>
                  <a:cubicBezTo>
                    <a:pt x="509" y="34"/>
                    <a:pt x="511" y="35"/>
                    <a:pt x="513" y="38"/>
                  </a:cubicBezTo>
                  <a:cubicBezTo>
                    <a:pt x="514" y="41"/>
                    <a:pt x="523" y="37"/>
                    <a:pt x="524" y="39"/>
                  </a:cubicBezTo>
                  <a:cubicBezTo>
                    <a:pt x="526" y="41"/>
                    <a:pt x="531" y="37"/>
                    <a:pt x="530" y="45"/>
                  </a:cubicBezTo>
                  <a:cubicBezTo>
                    <a:pt x="530" y="46"/>
                    <a:pt x="531" y="47"/>
                    <a:pt x="532" y="49"/>
                  </a:cubicBezTo>
                  <a:cubicBezTo>
                    <a:pt x="532" y="50"/>
                    <a:pt x="531" y="53"/>
                    <a:pt x="531" y="54"/>
                  </a:cubicBezTo>
                  <a:cubicBezTo>
                    <a:pt x="532" y="57"/>
                    <a:pt x="548" y="49"/>
                    <a:pt x="549" y="53"/>
                  </a:cubicBezTo>
                  <a:cubicBezTo>
                    <a:pt x="550" y="56"/>
                    <a:pt x="554" y="57"/>
                    <a:pt x="555" y="60"/>
                  </a:cubicBezTo>
                  <a:cubicBezTo>
                    <a:pt x="555" y="63"/>
                    <a:pt x="552" y="66"/>
                    <a:pt x="552" y="68"/>
                  </a:cubicBezTo>
                  <a:cubicBezTo>
                    <a:pt x="552" y="69"/>
                    <a:pt x="556" y="69"/>
                    <a:pt x="556" y="70"/>
                  </a:cubicBezTo>
                  <a:cubicBezTo>
                    <a:pt x="556" y="73"/>
                    <a:pt x="551" y="76"/>
                    <a:pt x="548" y="79"/>
                  </a:cubicBezTo>
                  <a:cubicBezTo>
                    <a:pt x="546" y="80"/>
                    <a:pt x="548" y="83"/>
                    <a:pt x="546" y="84"/>
                  </a:cubicBezTo>
                  <a:cubicBezTo>
                    <a:pt x="544" y="85"/>
                    <a:pt x="543" y="84"/>
                    <a:pt x="542" y="85"/>
                  </a:cubicBezTo>
                  <a:cubicBezTo>
                    <a:pt x="537" y="89"/>
                    <a:pt x="535" y="92"/>
                    <a:pt x="534" y="94"/>
                  </a:cubicBezTo>
                  <a:cubicBezTo>
                    <a:pt x="532" y="95"/>
                    <a:pt x="524" y="90"/>
                    <a:pt x="522" y="90"/>
                  </a:cubicBezTo>
                  <a:cubicBezTo>
                    <a:pt x="519" y="89"/>
                    <a:pt x="520" y="95"/>
                    <a:pt x="519" y="96"/>
                  </a:cubicBezTo>
                  <a:cubicBezTo>
                    <a:pt x="515" y="97"/>
                    <a:pt x="511" y="92"/>
                    <a:pt x="510" y="95"/>
                  </a:cubicBezTo>
                  <a:cubicBezTo>
                    <a:pt x="509" y="98"/>
                    <a:pt x="499" y="109"/>
                    <a:pt x="500" y="115"/>
                  </a:cubicBezTo>
                  <a:cubicBezTo>
                    <a:pt x="501" y="116"/>
                    <a:pt x="494" y="116"/>
                    <a:pt x="492" y="118"/>
                  </a:cubicBezTo>
                  <a:cubicBezTo>
                    <a:pt x="490" y="121"/>
                    <a:pt x="487" y="124"/>
                    <a:pt x="487" y="127"/>
                  </a:cubicBezTo>
                  <a:cubicBezTo>
                    <a:pt x="486" y="129"/>
                    <a:pt x="489" y="131"/>
                    <a:pt x="488" y="133"/>
                  </a:cubicBezTo>
                  <a:cubicBezTo>
                    <a:pt x="488" y="136"/>
                    <a:pt x="488" y="138"/>
                    <a:pt x="487" y="139"/>
                  </a:cubicBezTo>
                  <a:cubicBezTo>
                    <a:pt x="484" y="143"/>
                    <a:pt x="482" y="139"/>
                    <a:pt x="481" y="141"/>
                  </a:cubicBezTo>
                  <a:cubicBezTo>
                    <a:pt x="478" y="147"/>
                    <a:pt x="474" y="156"/>
                    <a:pt x="476" y="164"/>
                  </a:cubicBezTo>
                  <a:cubicBezTo>
                    <a:pt x="476" y="165"/>
                    <a:pt x="470" y="165"/>
                    <a:pt x="471" y="166"/>
                  </a:cubicBezTo>
                  <a:cubicBezTo>
                    <a:pt x="471" y="167"/>
                    <a:pt x="470" y="174"/>
                    <a:pt x="470" y="172"/>
                  </a:cubicBezTo>
                  <a:cubicBezTo>
                    <a:pt x="469" y="170"/>
                    <a:pt x="460" y="178"/>
                    <a:pt x="461" y="183"/>
                  </a:cubicBezTo>
                  <a:cubicBezTo>
                    <a:pt x="461" y="186"/>
                    <a:pt x="462" y="188"/>
                    <a:pt x="463" y="190"/>
                  </a:cubicBezTo>
                  <a:cubicBezTo>
                    <a:pt x="463" y="193"/>
                    <a:pt x="455" y="190"/>
                    <a:pt x="456" y="193"/>
                  </a:cubicBezTo>
                  <a:cubicBezTo>
                    <a:pt x="456" y="195"/>
                    <a:pt x="457" y="198"/>
                    <a:pt x="457" y="201"/>
                  </a:cubicBezTo>
                  <a:cubicBezTo>
                    <a:pt x="457" y="203"/>
                    <a:pt x="448" y="203"/>
                    <a:pt x="448" y="205"/>
                  </a:cubicBezTo>
                  <a:cubicBezTo>
                    <a:pt x="448" y="207"/>
                    <a:pt x="447" y="210"/>
                    <a:pt x="447" y="213"/>
                  </a:cubicBezTo>
                  <a:cubicBezTo>
                    <a:pt x="447" y="215"/>
                    <a:pt x="450" y="215"/>
                    <a:pt x="450" y="217"/>
                  </a:cubicBezTo>
                  <a:cubicBezTo>
                    <a:pt x="450" y="219"/>
                    <a:pt x="449" y="218"/>
                    <a:pt x="446" y="221"/>
                  </a:cubicBezTo>
                  <a:cubicBezTo>
                    <a:pt x="445" y="223"/>
                    <a:pt x="442" y="225"/>
                    <a:pt x="440" y="229"/>
                  </a:cubicBezTo>
                  <a:cubicBezTo>
                    <a:pt x="439" y="230"/>
                    <a:pt x="434" y="228"/>
                    <a:pt x="433" y="229"/>
                  </a:cubicBezTo>
                  <a:cubicBezTo>
                    <a:pt x="431" y="231"/>
                    <a:pt x="434" y="233"/>
                    <a:pt x="432" y="236"/>
                  </a:cubicBezTo>
                  <a:cubicBezTo>
                    <a:pt x="431" y="238"/>
                    <a:pt x="429" y="240"/>
                    <a:pt x="428" y="242"/>
                  </a:cubicBezTo>
                  <a:cubicBezTo>
                    <a:pt x="426" y="246"/>
                    <a:pt x="434" y="246"/>
                    <a:pt x="432" y="249"/>
                  </a:cubicBezTo>
                  <a:cubicBezTo>
                    <a:pt x="431" y="250"/>
                    <a:pt x="431" y="251"/>
                    <a:pt x="430" y="253"/>
                  </a:cubicBezTo>
                  <a:cubicBezTo>
                    <a:pt x="430" y="254"/>
                    <a:pt x="424" y="252"/>
                    <a:pt x="423" y="254"/>
                  </a:cubicBezTo>
                  <a:cubicBezTo>
                    <a:pt x="421" y="258"/>
                    <a:pt x="423" y="263"/>
                    <a:pt x="419" y="267"/>
                  </a:cubicBezTo>
                  <a:cubicBezTo>
                    <a:pt x="418" y="269"/>
                    <a:pt x="417" y="266"/>
                    <a:pt x="416" y="268"/>
                  </a:cubicBezTo>
                  <a:cubicBezTo>
                    <a:pt x="414" y="269"/>
                    <a:pt x="414" y="272"/>
                    <a:pt x="412" y="272"/>
                  </a:cubicBezTo>
                  <a:cubicBezTo>
                    <a:pt x="407" y="274"/>
                    <a:pt x="398" y="267"/>
                    <a:pt x="394" y="269"/>
                  </a:cubicBezTo>
                  <a:cubicBezTo>
                    <a:pt x="392" y="271"/>
                    <a:pt x="388" y="271"/>
                    <a:pt x="387" y="272"/>
                  </a:cubicBezTo>
                  <a:cubicBezTo>
                    <a:pt x="386" y="274"/>
                    <a:pt x="388" y="277"/>
                    <a:pt x="386" y="278"/>
                  </a:cubicBezTo>
                  <a:cubicBezTo>
                    <a:pt x="384" y="279"/>
                    <a:pt x="382" y="283"/>
                    <a:pt x="380" y="285"/>
                  </a:cubicBezTo>
                  <a:cubicBezTo>
                    <a:pt x="377" y="286"/>
                    <a:pt x="375" y="286"/>
                    <a:pt x="373" y="287"/>
                  </a:cubicBezTo>
                  <a:cubicBezTo>
                    <a:pt x="372" y="288"/>
                    <a:pt x="369" y="283"/>
                    <a:pt x="366" y="282"/>
                  </a:cubicBezTo>
                  <a:cubicBezTo>
                    <a:pt x="364" y="281"/>
                    <a:pt x="362" y="289"/>
                    <a:pt x="362" y="286"/>
                  </a:cubicBezTo>
                  <a:cubicBezTo>
                    <a:pt x="362" y="285"/>
                    <a:pt x="348" y="280"/>
                    <a:pt x="345" y="285"/>
                  </a:cubicBezTo>
                  <a:cubicBezTo>
                    <a:pt x="345" y="286"/>
                    <a:pt x="341" y="286"/>
                    <a:pt x="336" y="286"/>
                  </a:cubicBezTo>
                  <a:cubicBezTo>
                    <a:pt x="334" y="286"/>
                    <a:pt x="333" y="283"/>
                    <a:pt x="331" y="283"/>
                  </a:cubicBezTo>
                  <a:cubicBezTo>
                    <a:pt x="329" y="283"/>
                    <a:pt x="328" y="285"/>
                    <a:pt x="326" y="283"/>
                  </a:cubicBezTo>
                  <a:cubicBezTo>
                    <a:pt x="320" y="277"/>
                    <a:pt x="310" y="285"/>
                    <a:pt x="309" y="286"/>
                  </a:cubicBezTo>
                  <a:cubicBezTo>
                    <a:pt x="306" y="290"/>
                    <a:pt x="302" y="281"/>
                    <a:pt x="295" y="280"/>
                  </a:cubicBezTo>
                  <a:cubicBezTo>
                    <a:pt x="293" y="280"/>
                    <a:pt x="292" y="282"/>
                    <a:pt x="290" y="283"/>
                  </a:cubicBezTo>
                  <a:cubicBezTo>
                    <a:pt x="288" y="284"/>
                    <a:pt x="287" y="282"/>
                    <a:pt x="286" y="283"/>
                  </a:cubicBezTo>
                  <a:cubicBezTo>
                    <a:pt x="283" y="284"/>
                    <a:pt x="282" y="289"/>
                    <a:pt x="282" y="290"/>
                  </a:cubicBezTo>
                  <a:cubicBezTo>
                    <a:pt x="282" y="291"/>
                    <a:pt x="281" y="291"/>
                    <a:pt x="280" y="292"/>
                  </a:cubicBezTo>
                  <a:cubicBezTo>
                    <a:pt x="277" y="293"/>
                    <a:pt x="274" y="296"/>
                    <a:pt x="274" y="298"/>
                  </a:cubicBezTo>
                  <a:cubicBezTo>
                    <a:pt x="275" y="299"/>
                    <a:pt x="269" y="297"/>
                    <a:pt x="266" y="299"/>
                  </a:cubicBezTo>
                  <a:cubicBezTo>
                    <a:pt x="264" y="299"/>
                    <a:pt x="267" y="303"/>
                    <a:pt x="265" y="304"/>
                  </a:cubicBezTo>
                  <a:cubicBezTo>
                    <a:pt x="264" y="304"/>
                    <a:pt x="261" y="303"/>
                    <a:pt x="259" y="303"/>
                  </a:cubicBezTo>
                  <a:cubicBezTo>
                    <a:pt x="257" y="303"/>
                    <a:pt x="255" y="305"/>
                    <a:pt x="253" y="304"/>
                  </a:cubicBezTo>
                  <a:cubicBezTo>
                    <a:pt x="250" y="303"/>
                    <a:pt x="250" y="300"/>
                    <a:pt x="248" y="301"/>
                  </a:cubicBezTo>
                  <a:cubicBezTo>
                    <a:pt x="245" y="302"/>
                    <a:pt x="247" y="304"/>
                    <a:pt x="245" y="306"/>
                  </a:cubicBezTo>
                  <a:cubicBezTo>
                    <a:pt x="244" y="307"/>
                    <a:pt x="241" y="307"/>
                    <a:pt x="239" y="308"/>
                  </a:cubicBezTo>
                  <a:cubicBezTo>
                    <a:pt x="238" y="309"/>
                    <a:pt x="239" y="310"/>
                    <a:pt x="238" y="311"/>
                  </a:cubicBezTo>
                  <a:cubicBezTo>
                    <a:pt x="235" y="312"/>
                    <a:pt x="229" y="312"/>
                    <a:pt x="226" y="313"/>
                  </a:cubicBezTo>
                  <a:cubicBezTo>
                    <a:pt x="225" y="313"/>
                    <a:pt x="223" y="316"/>
                    <a:pt x="222" y="317"/>
                  </a:cubicBezTo>
                  <a:cubicBezTo>
                    <a:pt x="219" y="317"/>
                    <a:pt x="215" y="313"/>
                    <a:pt x="213" y="314"/>
                  </a:cubicBezTo>
                  <a:cubicBezTo>
                    <a:pt x="208" y="315"/>
                    <a:pt x="208" y="320"/>
                    <a:pt x="205" y="322"/>
                  </a:cubicBezTo>
                  <a:cubicBezTo>
                    <a:pt x="201" y="327"/>
                    <a:pt x="194" y="332"/>
                    <a:pt x="189" y="332"/>
                  </a:cubicBezTo>
                  <a:cubicBezTo>
                    <a:pt x="186" y="332"/>
                    <a:pt x="187" y="330"/>
                    <a:pt x="185" y="329"/>
                  </a:cubicBezTo>
                  <a:cubicBezTo>
                    <a:pt x="183" y="329"/>
                    <a:pt x="182" y="332"/>
                    <a:pt x="180" y="332"/>
                  </a:cubicBezTo>
                  <a:cubicBezTo>
                    <a:pt x="176" y="331"/>
                    <a:pt x="172" y="328"/>
                    <a:pt x="168" y="327"/>
                  </a:cubicBezTo>
                  <a:cubicBezTo>
                    <a:pt x="165" y="326"/>
                    <a:pt x="163" y="329"/>
                    <a:pt x="160" y="328"/>
                  </a:cubicBezTo>
                  <a:cubicBezTo>
                    <a:pt x="157" y="328"/>
                    <a:pt x="155" y="326"/>
                    <a:pt x="152" y="325"/>
                  </a:cubicBezTo>
                  <a:cubicBezTo>
                    <a:pt x="151" y="325"/>
                    <a:pt x="147" y="324"/>
                    <a:pt x="145" y="325"/>
                  </a:cubicBezTo>
                  <a:cubicBezTo>
                    <a:pt x="143" y="326"/>
                    <a:pt x="143" y="329"/>
                    <a:pt x="142" y="329"/>
                  </a:cubicBezTo>
                  <a:cubicBezTo>
                    <a:pt x="138" y="327"/>
                    <a:pt x="142" y="326"/>
                    <a:pt x="138" y="324"/>
                  </a:cubicBezTo>
                  <a:cubicBezTo>
                    <a:pt x="136" y="322"/>
                    <a:pt x="132" y="323"/>
                    <a:pt x="129" y="321"/>
                  </a:cubicBezTo>
                  <a:cubicBezTo>
                    <a:pt x="125" y="319"/>
                    <a:pt x="123" y="314"/>
                    <a:pt x="119" y="311"/>
                  </a:cubicBezTo>
                  <a:cubicBezTo>
                    <a:pt x="115" y="307"/>
                    <a:pt x="103" y="310"/>
                    <a:pt x="99" y="307"/>
                  </a:cubicBezTo>
                  <a:cubicBezTo>
                    <a:pt x="91" y="301"/>
                    <a:pt x="90" y="287"/>
                    <a:pt x="83" y="281"/>
                  </a:cubicBezTo>
                  <a:cubicBezTo>
                    <a:pt x="78" y="277"/>
                    <a:pt x="73" y="276"/>
                    <a:pt x="69" y="274"/>
                  </a:cubicBezTo>
                  <a:cubicBezTo>
                    <a:pt x="62" y="270"/>
                    <a:pt x="61" y="264"/>
                    <a:pt x="58" y="259"/>
                  </a:cubicBezTo>
                  <a:cubicBezTo>
                    <a:pt x="57" y="257"/>
                    <a:pt x="55" y="257"/>
                    <a:pt x="54" y="255"/>
                  </a:cubicBezTo>
                  <a:cubicBezTo>
                    <a:pt x="51" y="252"/>
                    <a:pt x="41" y="249"/>
                    <a:pt x="39" y="244"/>
                  </a:cubicBezTo>
                  <a:cubicBezTo>
                    <a:pt x="38" y="243"/>
                    <a:pt x="34" y="242"/>
                    <a:pt x="33" y="239"/>
                  </a:cubicBezTo>
                  <a:cubicBezTo>
                    <a:pt x="31" y="238"/>
                    <a:pt x="32" y="234"/>
                    <a:pt x="31" y="233"/>
                  </a:cubicBezTo>
                  <a:cubicBezTo>
                    <a:pt x="27" y="228"/>
                    <a:pt x="24" y="228"/>
                    <a:pt x="21" y="224"/>
                  </a:cubicBezTo>
                  <a:cubicBezTo>
                    <a:pt x="20" y="222"/>
                    <a:pt x="24" y="219"/>
                    <a:pt x="23" y="217"/>
                  </a:cubicBezTo>
                  <a:cubicBezTo>
                    <a:pt x="21" y="214"/>
                    <a:pt x="17" y="213"/>
                    <a:pt x="16" y="207"/>
                  </a:cubicBezTo>
                  <a:cubicBezTo>
                    <a:pt x="16" y="207"/>
                    <a:pt x="19" y="208"/>
                    <a:pt x="18" y="207"/>
                  </a:cubicBezTo>
                  <a:cubicBezTo>
                    <a:pt x="18" y="206"/>
                    <a:pt x="18" y="205"/>
                    <a:pt x="18" y="204"/>
                  </a:cubicBezTo>
                  <a:cubicBezTo>
                    <a:pt x="17" y="201"/>
                    <a:pt x="16" y="197"/>
                    <a:pt x="14" y="196"/>
                  </a:cubicBezTo>
                  <a:cubicBezTo>
                    <a:pt x="13" y="196"/>
                    <a:pt x="10" y="195"/>
                    <a:pt x="9" y="195"/>
                  </a:cubicBezTo>
                  <a:cubicBezTo>
                    <a:pt x="7" y="196"/>
                    <a:pt x="6" y="198"/>
                    <a:pt x="4" y="199"/>
                  </a:cubicBezTo>
                  <a:cubicBezTo>
                    <a:pt x="1" y="199"/>
                    <a:pt x="0" y="198"/>
                    <a:pt x="1" y="196"/>
                  </a:cubicBezTo>
                  <a:cubicBezTo>
                    <a:pt x="3" y="193"/>
                    <a:pt x="8" y="185"/>
                    <a:pt x="16" y="181"/>
                  </a:cubicBezTo>
                  <a:cubicBezTo>
                    <a:pt x="19" y="180"/>
                    <a:pt x="25" y="181"/>
                    <a:pt x="28" y="181"/>
                  </a:cubicBezTo>
                  <a:cubicBezTo>
                    <a:pt x="30" y="180"/>
                    <a:pt x="27" y="179"/>
                    <a:pt x="28" y="178"/>
                  </a:cubicBezTo>
                  <a:cubicBezTo>
                    <a:pt x="29" y="177"/>
                    <a:pt x="32" y="177"/>
                    <a:pt x="33" y="176"/>
                  </a:cubicBezTo>
                  <a:cubicBezTo>
                    <a:pt x="33" y="175"/>
                    <a:pt x="30" y="174"/>
                    <a:pt x="30" y="173"/>
                  </a:cubicBezTo>
                  <a:cubicBezTo>
                    <a:pt x="30" y="170"/>
                    <a:pt x="34" y="168"/>
                    <a:pt x="34" y="166"/>
                  </a:cubicBezTo>
                  <a:cubicBezTo>
                    <a:pt x="34" y="164"/>
                    <a:pt x="27" y="162"/>
                    <a:pt x="27" y="159"/>
                  </a:cubicBezTo>
                  <a:cubicBezTo>
                    <a:pt x="26" y="156"/>
                    <a:pt x="32" y="152"/>
                    <a:pt x="32" y="149"/>
                  </a:cubicBezTo>
                  <a:cubicBezTo>
                    <a:pt x="31" y="143"/>
                    <a:pt x="28" y="138"/>
                    <a:pt x="31" y="135"/>
                  </a:cubicBezTo>
                  <a:cubicBezTo>
                    <a:pt x="34" y="131"/>
                    <a:pt x="37" y="135"/>
                    <a:pt x="40" y="134"/>
                  </a:cubicBezTo>
                  <a:cubicBezTo>
                    <a:pt x="42" y="133"/>
                    <a:pt x="45" y="132"/>
                    <a:pt x="47" y="129"/>
                  </a:cubicBezTo>
                  <a:cubicBezTo>
                    <a:pt x="48" y="128"/>
                    <a:pt x="47" y="126"/>
                    <a:pt x="47" y="124"/>
                  </a:cubicBezTo>
                  <a:cubicBezTo>
                    <a:pt x="48" y="123"/>
                    <a:pt x="52" y="123"/>
                    <a:pt x="51" y="121"/>
                  </a:cubicBezTo>
                  <a:cubicBezTo>
                    <a:pt x="51" y="120"/>
                    <a:pt x="50" y="119"/>
                    <a:pt x="49" y="117"/>
                  </a:cubicBezTo>
                  <a:cubicBezTo>
                    <a:pt x="48" y="116"/>
                    <a:pt x="48" y="113"/>
                    <a:pt x="47" y="111"/>
                  </a:cubicBezTo>
                  <a:cubicBezTo>
                    <a:pt x="45" y="109"/>
                    <a:pt x="43" y="113"/>
                    <a:pt x="42" y="111"/>
                  </a:cubicBezTo>
                  <a:cubicBezTo>
                    <a:pt x="41" y="110"/>
                    <a:pt x="39" y="108"/>
                    <a:pt x="38" y="108"/>
                  </a:cubicBezTo>
                  <a:cubicBezTo>
                    <a:pt x="36" y="108"/>
                    <a:pt x="34" y="109"/>
                    <a:pt x="34" y="108"/>
                  </a:cubicBezTo>
                  <a:cubicBezTo>
                    <a:pt x="33" y="107"/>
                    <a:pt x="30" y="106"/>
                    <a:pt x="30" y="105"/>
                  </a:cubicBezTo>
                  <a:cubicBezTo>
                    <a:pt x="30" y="103"/>
                    <a:pt x="38" y="101"/>
                    <a:pt x="39" y="100"/>
                  </a:cubicBezTo>
                  <a:cubicBezTo>
                    <a:pt x="41" y="98"/>
                    <a:pt x="40" y="95"/>
                    <a:pt x="42" y="95"/>
                  </a:cubicBezTo>
                  <a:cubicBezTo>
                    <a:pt x="44" y="95"/>
                    <a:pt x="51" y="96"/>
                    <a:pt x="54" y="98"/>
                  </a:cubicBezTo>
                  <a:cubicBezTo>
                    <a:pt x="55" y="100"/>
                    <a:pt x="54" y="102"/>
                    <a:pt x="56" y="104"/>
                  </a:cubicBezTo>
                  <a:cubicBezTo>
                    <a:pt x="57" y="104"/>
                    <a:pt x="72" y="106"/>
                    <a:pt x="77" y="103"/>
                  </a:cubicBezTo>
                  <a:cubicBezTo>
                    <a:pt x="78" y="102"/>
                    <a:pt x="83" y="104"/>
                    <a:pt x="84" y="102"/>
                  </a:cubicBezTo>
                  <a:cubicBezTo>
                    <a:pt x="85" y="101"/>
                    <a:pt x="83" y="100"/>
                    <a:pt x="81" y="97"/>
                  </a:cubicBezTo>
                  <a:cubicBezTo>
                    <a:pt x="81" y="94"/>
                    <a:pt x="82" y="90"/>
                    <a:pt x="81" y="88"/>
                  </a:cubicBezTo>
                  <a:cubicBezTo>
                    <a:pt x="80" y="86"/>
                    <a:pt x="78" y="85"/>
                    <a:pt x="78" y="84"/>
                  </a:cubicBezTo>
                  <a:cubicBezTo>
                    <a:pt x="79" y="81"/>
                    <a:pt x="83" y="82"/>
                    <a:pt x="84" y="80"/>
                  </a:cubicBezTo>
                  <a:cubicBezTo>
                    <a:pt x="88" y="75"/>
                    <a:pt x="84" y="70"/>
                    <a:pt x="89" y="68"/>
                  </a:cubicBezTo>
                  <a:cubicBezTo>
                    <a:pt x="92" y="68"/>
                    <a:pt x="95" y="65"/>
                    <a:pt x="98" y="66"/>
                  </a:cubicBezTo>
                  <a:cubicBezTo>
                    <a:pt x="100" y="66"/>
                    <a:pt x="99" y="68"/>
                    <a:pt x="102" y="69"/>
                  </a:cubicBezTo>
                  <a:cubicBezTo>
                    <a:pt x="103" y="69"/>
                    <a:pt x="104" y="68"/>
                    <a:pt x="106" y="68"/>
                  </a:cubicBezTo>
                  <a:cubicBezTo>
                    <a:pt x="107" y="69"/>
                    <a:pt x="109" y="74"/>
                    <a:pt x="112" y="78"/>
                  </a:cubicBezTo>
                  <a:cubicBezTo>
                    <a:pt x="114" y="81"/>
                    <a:pt x="118" y="82"/>
                    <a:pt x="120" y="84"/>
                  </a:cubicBezTo>
                  <a:cubicBezTo>
                    <a:pt x="122" y="87"/>
                    <a:pt x="122" y="90"/>
                    <a:pt x="124" y="91"/>
                  </a:cubicBezTo>
                  <a:cubicBezTo>
                    <a:pt x="125" y="91"/>
                    <a:pt x="126" y="90"/>
                    <a:pt x="127" y="90"/>
                  </a:cubicBezTo>
                  <a:cubicBezTo>
                    <a:pt x="131" y="92"/>
                    <a:pt x="133" y="97"/>
                    <a:pt x="137" y="97"/>
                  </a:cubicBezTo>
                  <a:cubicBezTo>
                    <a:pt x="144" y="100"/>
                    <a:pt x="152" y="97"/>
                    <a:pt x="161" y="98"/>
                  </a:cubicBezTo>
                  <a:cubicBezTo>
                    <a:pt x="171" y="99"/>
                    <a:pt x="179" y="105"/>
                    <a:pt x="191" y="98"/>
                  </a:cubicBezTo>
                  <a:cubicBezTo>
                    <a:pt x="192" y="97"/>
                    <a:pt x="199" y="99"/>
                    <a:pt x="199" y="98"/>
                  </a:cubicBezTo>
                  <a:cubicBezTo>
                    <a:pt x="203" y="96"/>
                    <a:pt x="212" y="101"/>
                    <a:pt x="216" y="96"/>
                  </a:cubicBezTo>
                  <a:cubicBezTo>
                    <a:pt x="217" y="95"/>
                    <a:pt x="217" y="93"/>
                    <a:pt x="219" y="92"/>
                  </a:cubicBezTo>
                  <a:cubicBezTo>
                    <a:pt x="219" y="91"/>
                    <a:pt x="228" y="93"/>
                    <a:pt x="228" y="92"/>
                  </a:cubicBezTo>
                  <a:cubicBezTo>
                    <a:pt x="229" y="90"/>
                    <a:pt x="226" y="90"/>
                    <a:pt x="224" y="88"/>
                  </a:cubicBezTo>
                  <a:cubicBezTo>
                    <a:pt x="222" y="86"/>
                    <a:pt x="221" y="83"/>
                    <a:pt x="221" y="81"/>
                  </a:cubicBezTo>
                  <a:cubicBezTo>
                    <a:pt x="221" y="78"/>
                    <a:pt x="220" y="75"/>
                    <a:pt x="221" y="73"/>
                  </a:cubicBezTo>
                  <a:cubicBezTo>
                    <a:pt x="222" y="71"/>
                    <a:pt x="227" y="71"/>
                    <a:pt x="225" y="68"/>
                  </a:cubicBezTo>
                  <a:cubicBezTo>
                    <a:pt x="222" y="66"/>
                    <a:pt x="230" y="64"/>
                    <a:pt x="231" y="64"/>
                  </a:cubicBezTo>
                  <a:cubicBezTo>
                    <a:pt x="233" y="63"/>
                    <a:pt x="242" y="65"/>
                    <a:pt x="244" y="64"/>
                  </a:cubicBezTo>
                  <a:cubicBezTo>
                    <a:pt x="247" y="63"/>
                    <a:pt x="250" y="62"/>
                    <a:pt x="252" y="62"/>
                  </a:cubicBezTo>
                  <a:cubicBezTo>
                    <a:pt x="254" y="61"/>
                    <a:pt x="257" y="65"/>
                    <a:pt x="260" y="64"/>
                  </a:cubicBezTo>
                  <a:cubicBezTo>
                    <a:pt x="262" y="64"/>
                    <a:pt x="261" y="61"/>
                    <a:pt x="263" y="61"/>
                  </a:cubicBezTo>
                  <a:cubicBezTo>
                    <a:pt x="266" y="60"/>
                    <a:pt x="275" y="61"/>
                    <a:pt x="279" y="60"/>
                  </a:cubicBezTo>
                  <a:cubicBezTo>
                    <a:pt x="282" y="59"/>
                    <a:pt x="279" y="48"/>
                    <a:pt x="282" y="47"/>
                  </a:cubicBezTo>
                  <a:cubicBezTo>
                    <a:pt x="285" y="47"/>
                    <a:pt x="285" y="44"/>
                    <a:pt x="287" y="43"/>
                  </a:cubicBezTo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3300"/>
                </a:gs>
              </a:gsLst>
              <a:lin ang="2700000" scaled="1"/>
            </a:gradFill>
            <a:ln w="1651" cap="rnd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hu-HU" sz="2400" b="1"/>
            </a:p>
          </p:txBody>
        </p:sp>
      </p:grpSp>
      <p:pic>
        <p:nvPicPr>
          <p:cNvPr id="9" name="Picture 11" descr="redpin">
            <a:extLst>
              <a:ext uri="{FF2B5EF4-FFF2-40B4-BE49-F238E27FC236}">
                <a16:creationId xmlns:a16="http://schemas.microsoft.com/office/drawing/2014/main" id="{F9723C65-96C3-4694-A810-1DB731972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91" y="4283694"/>
            <a:ext cx="778422" cy="6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magnifier">
            <a:extLst>
              <a:ext uri="{FF2B5EF4-FFF2-40B4-BE49-F238E27FC236}">
                <a16:creationId xmlns:a16="http://schemas.microsoft.com/office/drawing/2014/main" id="{BBA86E80-6003-4F3A-81DC-C172080B4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61" y="3355131"/>
            <a:ext cx="3587093" cy="277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00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819F509-9B3E-4FAB-826B-BFA32A57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 sz="3400" kern="1200" dirty="0">
                <a:latin typeface="+mj-lt"/>
                <a:ea typeface="+mj-ea"/>
                <a:cs typeface="+mj-cs"/>
              </a:rPr>
              <a:t>A terület kutatástörténete</a:t>
            </a:r>
            <a:endParaRPr lang="en-US" sz="3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9323B90-5A86-48E4-967B-AF767A601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665891"/>
            <a:ext cx="3425957" cy="5525737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1BABFFB9-1C41-4B49-99C7-0868655F2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r>
              <a:rPr lang="hu-HU" sz="1600" b="1" dirty="0"/>
              <a:t>A terület és közvetlen környékének kutatása 1940-ben indult meg. A Geofizikai Intézet, a MANÁT és a </a:t>
            </a:r>
            <a:r>
              <a:rPr lang="hu-HU" sz="1600" b="1" dirty="0" err="1"/>
              <a:t>Szeizmos</a:t>
            </a:r>
            <a:r>
              <a:rPr lang="hu-HU" sz="1600" b="1" dirty="0"/>
              <a:t> az 1940 — 44 években Eötvös-ingás, </a:t>
            </a:r>
            <a:r>
              <a:rPr lang="hu-HU" sz="1600" b="1" dirty="0" err="1"/>
              <a:t>graviméteres</a:t>
            </a:r>
            <a:r>
              <a:rPr lang="hu-HU" sz="1600" b="1" dirty="0"/>
              <a:t> és szeizmikus méréseket végzett. A mérések eltérő, össze nem egyeztethető eredményeket adtak.</a:t>
            </a:r>
          </a:p>
          <a:p>
            <a:r>
              <a:rPr lang="hu-HU" sz="1600" b="1" dirty="0"/>
              <a:t> A Kőolajipari Tröszt Szeizmikus Kutatási Üzeme 1957 — 1958 években reflexiós és refrakciós méréseket végzett. A reflexiók alapján szerkesztett szeizmikus szintvonalak Battonya községtől </a:t>
            </a:r>
            <a:r>
              <a:rPr lang="hu-HU" sz="1600" b="1" dirty="0" err="1"/>
              <a:t>Ny-ra</a:t>
            </a:r>
            <a:r>
              <a:rPr lang="hu-HU" sz="1600" b="1" dirty="0"/>
              <a:t> nagyobb kiterjedésű, záródó, K—</a:t>
            </a:r>
            <a:r>
              <a:rPr lang="hu-HU" sz="1600" b="1" dirty="0" err="1"/>
              <a:t>Ny</a:t>
            </a:r>
            <a:r>
              <a:rPr lang="hu-HU" sz="1600" b="1" dirty="0"/>
              <a:t> csapásirányú szerkezetet mutattak ki.</a:t>
            </a:r>
          </a:p>
          <a:p>
            <a:r>
              <a:rPr lang="hu-HU" sz="1600" b="1" dirty="0"/>
              <a:t>A Bat-1 és Bat-2 jelű fúrást 1957. X. 25-én kitűzték, de a lefúrásukra csak  az ismételt, szűkebb területen végzett reflexiós mérések elvégzése után kerülhetett sor. (Sz56/1958). Az értelmezés alapján az első fúrást Battonya község ÉNy-i részén kell lemélyíteni, a lényegesen kiemelkedő alaphegységi szerkezeti formán, amely mentén a szénhidrogén tároló rétegek kiékelődése kedvező csapda-kialakító körülmények között várható. </a:t>
            </a:r>
          </a:p>
        </p:txBody>
      </p:sp>
    </p:spTree>
    <p:extLst>
      <p:ext uri="{BB962C8B-B14F-4D97-AF65-F5344CB8AC3E}">
        <p14:creationId xmlns:p14="http://schemas.microsoft.com/office/powerpoint/2010/main" val="1799377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498C2B0-7DD8-46CF-A2E4-E2ABEDBB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21" y="503876"/>
            <a:ext cx="3657600" cy="340639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hu-HU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Bat-1 fúrás második kitűzésére 1958. november 21-én került sor, dr. </a:t>
            </a:r>
            <a:r>
              <a:rPr lang="hu-HU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Kertai</a:t>
            </a:r>
            <a:r>
              <a:rPr lang="hu-HU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György utasítására. A kitűzésen részt vettek: Dr. </a:t>
            </a:r>
            <a:r>
              <a:rPr lang="hu-HU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Kőrössy</a:t>
            </a:r>
            <a:r>
              <a:rPr lang="hu-HU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László főgeológus, Vadász György geológusmérnök és Baló György g</a:t>
            </a:r>
            <a:r>
              <a:rPr lang="hu-HU" sz="2400" b="1" dirty="0">
                <a:solidFill>
                  <a:srgbClr val="FFFFFF"/>
                </a:solidFill>
              </a:rPr>
              <a:t>e</a:t>
            </a:r>
            <a:r>
              <a:rPr lang="hu-HU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odéta</a:t>
            </a:r>
            <a:r>
              <a:rPr lang="hu-HU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63A4B2FD-B778-49BA-A7AF-641C3A84705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408929"/>
              </p:ext>
            </p:extLst>
          </p:nvPr>
        </p:nvGraphicFramePr>
        <p:xfrm>
          <a:off x="5904191" y="272165"/>
          <a:ext cx="4332307" cy="6379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4" imgW="5667119" imgH="8019810" progId="AcroExch.Document.11">
                  <p:embed/>
                </p:oleObj>
              </mc:Choice>
              <mc:Fallback>
                <p:oleObj name="Acrobat Document" r:id="rId4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04191" y="272165"/>
                        <a:ext cx="4332307" cy="6379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FA7C9873-B0C7-46AB-BB9B-4B65CF381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5" y="3842973"/>
            <a:ext cx="3429066" cy="26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8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DD05CB5-C7FD-4A5A-A513-A123133E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hu-HU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Bat-1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8A9308C-BD3F-42B1-857E-B4B0ECFDB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r="3" b="11199"/>
          <a:stretch/>
        </p:blipFill>
        <p:spPr>
          <a:xfrm>
            <a:off x="1056485" y="478232"/>
            <a:ext cx="2513531" cy="278990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>
            <a:extLst>
              <a:ext uri="{FF2B5EF4-FFF2-40B4-BE49-F238E27FC236}">
                <a16:creationId xmlns:a16="http://schemas.microsoft.com/office/drawing/2014/main" id="{0FE283A8-C13A-44E8-884C-775E7CE03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3"/>
          <a:stretch/>
        </p:blipFill>
        <p:spPr>
          <a:xfrm>
            <a:off x="139493" y="3901019"/>
            <a:ext cx="4005123" cy="236915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864942-DCBC-4F1F-B886-574036C3E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hu-HU" sz="2200" dirty="0">
                <a:solidFill>
                  <a:srgbClr val="FFFFFF"/>
                </a:solidFill>
              </a:rPr>
              <a:t>A Bat-1 fúrás lemélyítésére 1959. 01.16.-02.28. között került sor. A kivizsgálás 1959. 04.24-ig tartott. A talpmélység 1075,2 méterben volt. A földtani összefoglaló alapján a fúrás bizonyította az előzetes geológiai elképzeléseket. A kútkönyvi dokumentáció szerint az alábbi rétegsorokat </a:t>
            </a:r>
            <a:r>
              <a:rPr lang="hu-HU" sz="2200" dirty="0" err="1">
                <a:solidFill>
                  <a:srgbClr val="FFFFFF"/>
                </a:solidFill>
              </a:rPr>
              <a:t>harántolta</a:t>
            </a:r>
            <a:r>
              <a:rPr lang="hu-HU" sz="2200" dirty="0">
                <a:solidFill>
                  <a:srgbClr val="FFFFFF"/>
                </a:solidFill>
              </a:rPr>
              <a:t> és szénhidrogén termelő minősítést kapott a bázis szinti konglomerátumból illetve az alaphegység mállott tetőzónájából. </a:t>
            </a:r>
          </a:p>
          <a:p>
            <a:pPr marL="0" indent="0">
              <a:buNone/>
            </a:pPr>
            <a:r>
              <a:rPr lang="hu-HU" sz="2200" dirty="0">
                <a:solidFill>
                  <a:srgbClr val="FFFFFF"/>
                </a:solidFill>
              </a:rPr>
              <a:t>(Kurucz B. kútkönyvi dokumentáció.)</a:t>
            </a:r>
          </a:p>
        </p:txBody>
      </p:sp>
    </p:spTree>
    <p:extLst>
      <p:ext uri="{BB962C8B-B14F-4D97-AF65-F5344CB8AC3E}">
        <p14:creationId xmlns:p14="http://schemas.microsoft.com/office/powerpoint/2010/main" val="269504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D7962C-692C-4D86-86A6-49B71455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 b="1" kern="1200">
                <a:latin typeface="+mj-lt"/>
                <a:ea typeface="+mj-ea"/>
                <a:cs typeface="+mj-cs"/>
              </a:rPr>
              <a:t>Bat-37</a:t>
            </a:r>
            <a:endParaRPr lang="en-US" b="1" kern="1200">
              <a:latin typeface="+mj-lt"/>
              <a:ea typeface="+mj-ea"/>
              <a:cs typeface="+mj-cs"/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FDB6D64-C1D4-44A1-BE32-86463C8CD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hu-HU" sz="2000"/>
              <a:t>A mező kutatása és feltárása ezt követően nagy erőkkel megkezdődött, a </a:t>
            </a:r>
            <a:r>
              <a:rPr lang="hu-HU" sz="2000" b="1"/>
              <a:t>Bat-37</a:t>
            </a:r>
            <a:r>
              <a:rPr lang="hu-HU" sz="2000"/>
              <a:t> kút mélyítésére 1961. decemberében került sor, amikor is a bekövetkezett műszaki baleset, kitörés, rávilágított az alsó-és felsőpannóniai homokkövek lehetséges potenciáljára. </a:t>
            </a:r>
          </a:p>
          <a:p>
            <a:r>
              <a:rPr lang="hu-HU" sz="2000"/>
              <a:t>(T.Kovács Gábor, kútkönyvi dokumentáció). </a:t>
            </a:r>
          </a:p>
          <a:p>
            <a:endParaRPr lang="hu-HU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8371DB7-FA8B-44B1-8C18-107082733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0" r="-2" b="-2"/>
          <a:stretch/>
        </p:blipFill>
        <p:spPr>
          <a:xfrm>
            <a:off x="6420908" y="362024"/>
            <a:ext cx="2364317" cy="265923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A838211-E163-4934-A633-6A9A1D889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805022"/>
            <a:ext cx="2364317" cy="177323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35336A0-2600-4FF4-9C19-FFF76008B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08" y="4048434"/>
            <a:ext cx="5446184" cy="20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D43081-3EC1-4D4F-837F-FAA923F2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hu-HU" b="1"/>
              <a:t>A kutatási/feltárási időszak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E965EB-3F34-49BE-A372-40231761D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hu-HU" sz="1800" dirty="0"/>
              <a:t>A mező feltárása a Bat-80 kút mélyítésével és kivizsgálásával 1975 januárjában befejeződött, miközben a produktív kutak termelésbe állítása folyamatosan történt a szükséges technológiák megépítését és fejlesztését követően. </a:t>
            </a:r>
          </a:p>
          <a:p>
            <a:r>
              <a:rPr lang="hu-HU" sz="1800" dirty="0"/>
              <a:t>A fúrási geológiai adatok és azok feldolgozása  sok információt szolgáltatott a tágabb környezet kutatásához. (Pl. Battonya-Kelet).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D5B108B-BA63-42B7-9C6B-60F1324A5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0" r="1420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0822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5691B3F-4B85-4901-88C4-BE1F1B89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hu-HU" sz="2400" b="1" dirty="0">
                <a:solidFill>
                  <a:srgbClr val="FFFFFF"/>
                </a:solidFill>
              </a:rPr>
              <a:t>Néhány  tanulmány az említett időszakból: </a:t>
            </a:r>
            <a:br>
              <a:rPr lang="hu-HU" sz="2400" dirty="0">
                <a:solidFill>
                  <a:srgbClr val="FFFFFF"/>
                </a:solidFill>
              </a:rPr>
            </a:br>
            <a:r>
              <a:rPr lang="hu-HU" sz="2400" dirty="0">
                <a:solidFill>
                  <a:srgbClr val="FFFFFF"/>
                </a:solidFill>
              </a:rPr>
              <a:t>Dr. </a:t>
            </a:r>
            <a:r>
              <a:rPr lang="hu-HU" sz="2400" dirty="0" err="1">
                <a:solidFill>
                  <a:srgbClr val="FFFFFF"/>
                </a:solidFill>
              </a:rPr>
              <a:t>Dank</a:t>
            </a:r>
            <a:r>
              <a:rPr lang="hu-HU" sz="2400" dirty="0">
                <a:solidFill>
                  <a:srgbClr val="FFFFFF"/>
                </a:solidFill>
              </a:rPr>
              <a:t> Viktor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B748EF-BC7C-44DF-BA38-FCB59A641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085" y="1313299"/>
            <a:ext cx="7918100" cy="350355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7AEA9D-BE47-462A-8F53-8AF48779F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hu-H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Dank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Viktor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‘A Dél-Alföldi </a:t>
            </a:r>
            <a:r>
              <a:rPr lang="hu-H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Neogén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medencerészek mélyszerkezeti viszonyai és kapcsolatuk a Dél-Baranyai és Jugoszláviai területekkel’, In. </a:t>
            </a:r>
            <a:r>
              <a:rPr lang="hu-H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Földtani Közlöny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Április-Június, 1965</a:t>
            </a:r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320148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9B6DB0-51C3-43D1-B7D7-C8FD3BD0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59" y="6858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hu-HU" sz="2800" b="1" dirty="0">
                <a:solidFill>
                  <a:srgbClr val="FFFFFF"/>
                </a:solidFill>
              </a:rPr>
              <a:t>Néhány  tanulmány az említett időszakból: </a:t>
            </a:r>
            <a:br>
              <a:rPr lang="hu-HU" sz="2800" dirty="0">
                <a:solidFill>
                  <a:srgbClr val="FFFFFF"/>
                </a:solidFill>
              </a:rPr>
            </a:br>
            <a:r>
              <a:rPr lang="hu-HU" sz="2800" dirty="0">
                <a:solidFill>
                  <a:srgbClr val="FFFFFF"/>
                </a:solidFill>
              </a:rPr>
              <a:t>T.Kovács Gábor</a:t>
            </a:r>
            <a:endParaRPr lang="hu-HU" sz="2600" dirty="0">
              <a:solidFill>
                <a:srgbClr val="FFFFFF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F2BFD71-0C70-4236-ACC3-A165F696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56" y="319370"/>
            <a:ext cx="8329356" cy="5096692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A471BCB8-6117-413B-B926-8E1CBE77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160" y="5416062"/>
            <a:ext cx="7188199" cy="1122569"/>
          </a:xfrm>
          <a:prstGeom prst="ellipse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Kovács, Gábor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‘A battonyai terület </a:t>
            </a: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mélyföldtani felépítése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In. 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Földtani Közlöny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Április-Június, 1965.</a:t>
            </a:r>
          </a:p>
          <a:p>
            <a:pPr marL="0" indent="0">
              <a:buNone/>
            </a:pPr>
            <a:br>
              <a:rPr lang="hu-HU" sz="1800" b="1" dirty="0"/>
            </a:b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1835873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</Words>
  <Application>Microsoft Office PowerPoint</Application>
  <PresentationFormat>Szélesvásznú</PresentationFormat>
  <Paragraphs>40</Paragraphs>
  <Slides>15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Office-téma</vt:lpstr>
      <vt:lpstr>Acrobat Document</vt:lpstr>
      <vt:lpstr>„Egyesek öregszenek, mások éretté válnak.” </vt:lpstr>
      <vt:lpstr>Battonya mező földrajzi elhelyezkedése</vt:lpstr>
      <vt:lpstr>A terület kutatástörténete</vt:lpstr>
      <vt:lpstr>A Bat-1 fúrás második kitűzésére 1958. november 21-én került sor, dr. Kertai György utasítására. A kitűzésen részt vettek: Dr. Kőrössy László főgeológus, Vadász György geológusmérnök és Baló György geodéta.</vt:lpstr>
      <vt:lpstr>Bat-1</vt:lpstr>
      <vt:lpstr>Bat-37</vt:lpstr>
      <vt:lpstr>A kutatási/feltárási időszak</vt:lpstr>
      <vt:lpstr>Néhány  tanulmány az említett időszakból:  Dr. Dank Viktor</vt:lpstr>
      <vt:lpstr>Néhány  tanulmány az említett időszakból:  T.Kovács Gábor</vt:lpstr>
      <vt:lpstr>Néhány tanulmány az említett időszakból:  Dr. T.Kovács Gábor  Dr. Kurucz Béla</vt:lpstr>
      <vt:lpstr>Battonya-szint</vt:lpstr>
      <vt:lpstr>Battonya-Felső I-VI szintek</vt:lpstr>
      <vt:lpstr>Az elmondottak alapján látszik, hogy a Battonya mező sem öregedett meg, csupán csak éretté vált! A termelési tapasztalatok  és az új technológiai információ szerző mérések alapján több , további lehetőség körvonalazódik .</vt:lpstr>
      <vt:lpstr>A napi munkán túl , a területen dolgozó bányászok fontosnak tartják az elődeink tiszteletéét, a bányász hagyományok ápolását.</vt:lpstr>
      <vt:lpstr>  Köszönöm megtisztelő figyelmüket!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„Egyesek öregszenek, mások éretté válnak.”</dc:title>
  <dc:creator>Árvai Lajos (MOL Nyrt.)</dc:creator>
  <cp:lastModifiedBy>Árvai Lajos (MOL Nyrt.)</cp:lastModifiedBy>
  <cp:revision>2</cp:revision>
  <dcterms:created xsi:type="dcterms:W3CDTF">2019-11-12T14:21:51Z</dcterms:created>
  <dcterms:modified xsi:type="dcterms:W3CDTF">2019-11-13T11:34:53Z</dcterms:modified>
</cp:coreProperties>
</file>